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4"/>
  </p:notesMasterIdLst>
  <p:sldIdLst>
    <p:sldId id="1718" r:id="rId2"/>
    <p:sldId id="257" r:id="rId3"/>
    <p:sldId id="1708" r:id="rId4"/>
    <p:sldId id="1725" r:id="rId5"/>
    <p:sldId id="1720" r:id="rId6"/>
    <p:sldId id="1719" r:id="rId7"/>
    <p:sldId id="1721" r:id="rId8"/>
    <p:sldId id="1711" r:id="rId9"/>
    <p:sldId id="1730" r:id="rId10"/>
    <p:sldId id="1731" r:id="rId11"/>
    <p:sldId id="1735" r:id="rId12"/>
    <p:sldId id="1732" r:id="rId13"/>
    <p:sldId id="1733" r:id="rId14"/>
    <p:sldId id="1734" r:id="rId15"/>
    <p:sldId id="1736" r:id="rId16"/>
    <p:sldId id="1737" r:id="rId17"/>
    <p:sldId id="1738" r:id="rId18"/>
    <p:sldId id="1739" r:id="rId19"/>
    <p:sldId id="1740" r:id="rId20"/>
    <p:sldId id="1741" r:id="rId21"/>
    <p:sldId id="1742" r:id="rId22"/>
    <p:sldId id="1729" r:id="rId23"/>
  </p:sldIdLst>
  <p:sldSz cx="20104100" cy="11309350"/>
  <p:notesSz cx="9296400" cy="7010400"/>
  <p:defaultTextStyle>
    <a:defPPr lvl="0">
      <a:defRPr lang="es-CL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216" y="11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E87878-4908-4019-9C9B-B0DC93DEAEC4}" type="doc">
      <dgm:prSet loTypeId="urn:microsoft.com/office/officeart/2005/8/layout/hList7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CL"/>
        </a:p>
      </dgm:t>
    </dgm:pt>
    <dgm:pt modelId="{6797AC8D-2788-4112-B530-0ACFC8D7FDDB}">
      <dgm:prSet phldrT="[Texto]" phldr="0"/>
      <dgm:spPr/>
      <dgm:t>
        <a:bodyPr/>
        <a:lstStyle/>
        <a:p>
          <a:r>
            <a:rPr lang="es-ES" dirty="0"/>
            <a:t>MEDIO</a:t>
          </a:r>
          <a:endParaRPr lang="es-CL" dirty="0"/>
        </a:p>
      </dgm:t>
    </dgm:pt>
    <dgm:pt modelId="{88A6336C-C9CD-437A-9FF9-5AF13C1AB5ED}" type="parTrans" cxnId="{0DA7681D-9DAB-42D7-8152-C2844E231724}">
      <dgm:prSet/>
      <dgm:spPr/>
      <dgm:t>
        <a:bodyPr/>
        <a:lstStyle/>
        <a:p>
          <a:endParaRPr lang="es-CL"/>
        </a:p>
      </dgm:t>
    </dgm:pt>
    <dgm:pt modelId="{2DA5CCD3-E1C3-4524-96E6-47E60AA85D86}" type="sibTrans" cxnId="{0DA7681D-9DAB-42D7-8152-C2844E231724}">
      <dgm:prSet/>
      <dgm:spPr/>
      <dgm:t>
        <a:bodyPr/>
        <a:lstStyle/>
        <a:p>
          <a:endParaRPr lang="es-CL"/>
        </a:p>
      </dgm:t>
    </dgm:pt>
    <dgm:pt modelId="{9C8A4409-13B4-4656-A097-F1FBDA48E8E3}">
      <dgm:prSet phldrT="[Texto]" phldr="0"/>
      <dgm:spPr/>
      <dgm:t>
        <a:bodyPr/>
        <a:lstStyle/>
        <a:p>
          <a:r>
            <a:rPr lang="es-ES" dirty="0" err="1"/>
            <a:t>RX</a:t>
          </a:r>
          <a:endParaRPr lang="es-CL" dirty="0"/>
        </a:p>
      </dgm:t>
    </dgm:pt>
    <dgm:pt modelId="{296BE365-F051-4959-B9F1-568D3D253B02}" type="parTrans" cxnId="{02E68DC2-6E45-4FDF-97EB-FC7C88377730}">
      <dgm:prSet/>
      <dgm:spPr/>
      <dgm:t>
        <a:bodyPr/>
        <a:lstStyle/>
        <a:p>
          <a:endParaRPr lang="es-CL"/>
        </a:p>
      </dgm:t>
    </dgm:pt>
    <dgm:pt modelId="{FC946F84-F496-475A-9B9D-A977EA2B469E}" type="sibTrans" cxnId="{02E68DC2-6E45-4FDF-97EB-FC7C88377730}">
      <dgm:prSet/>
      <dgm:spPr/>
      <dgm:t>
        <a:bodyPr/>
        <a:lstStyle/>
        <a:p>
          <a:endParaRPr lang="es-CL"/>
        </a:p>
      </dgm:t>
    </dgm:pt>
    <dgm:pt modelId="{5AAD2BD2-11E3-4D5A-AD57-B279A2F57406}">
      <dgm:prSet phldrT="[Texto]" phldr="0"/>
      <dgm:spPr/>
      <dgm:t>
        <a:bodyPr/>
        <a:lstStyle/>
        <a:p>
          <a:r>
            <a:rPr lang="es-ES" dirty="0"/>
            <a:t>TX</a:t>
          </a:r>
          <a:endParaRPr lang="es-CL" dirty="0"/>
        </a:p>
      </dgm:t>
    </dgm:pt>
    <dgm:pt modelId="{5314FBE5-4F3F-422E-9B69-0C925C586A73}" type="sibTrans" cxnId="{98236E22-21C7-4979-ABE8-4140819EF0E3}">
      <dgm:prSet/>
      <dgm:spPr/>
      <dgm:t>
        <a:bodyPr/>
        <a:lstStyle/>
        <a:p>
          <a:endParaRPr lang="es-CL"/>
        </a:p>
      </dgm:t>
    </dgm:pt>
    <dgm:pt modelId="{A4AA2413-97CD-43DE-B623-ED604D1BEB0C}" type="parTrans" cxnId="{98236E22-21C7-4979-ABE8-4140819EF0E3}">
      <dgm:prSet/>
      <dgm:spPr/>
      <dgm:t>
        <a:bodyPr/>
        <a:lstStyle/>
        <a:p>
          <a:endParaRPr lang="es-CL"/>
        </a:p>
      </dgm:t>
    </dgm:pt>
    <dgm:pt modelId="{B6549583-1B86-4563-8856-586F7C4EC077}" type="pres">
      <dgm:prSet presAssocID="{48E87878-4908-4019-9C9B-B0DC93DEAEC4}" presName="Name0" presStyleCnt="0">
        <dgm:presLayoutVars>
          <dgm:dir/>
          <dgm:resizeHandles val="exact"/>
        </dgm:presLayoutVars>
      </dgm:prSet>
      <dgm:spPr/>
    </dgm:pt>
    <dgm:pt modelId="{0C4F68F6-D35C-413F-B602-F999A4623BE7}" type="pres">
      <dgm:prSet presAssocID="{48E87878-4908-4019-9C9B-B0DC93DEAEC4}" presName="fgShape" presStyleLbl="fgShp" presStyleIdx="0" presStyleCnt="1"/>
      <dgm:spPr/>
    </dgm:pt>
    <dgm:pt modelId="{701AA0E1-D2AE-4667-9E3A-ADE59F7F3193}" type="pres">
      <dgm:prSet presAssocID="{48E87878-4908-4019-9C9B-B0DC93DEAEC4}" presName="linComp" presStyleCnt="0"/>
      <dgm:spPr/>
    </dgm:pt>
    <dgm:pt modelId="{FAF217DE-6030-407F-97C7-8A118CF44822}" type="pres">
      <dgm:prSet presAssocID="{5AAD2BD2-11E3-4D5A-AD57-B279A2F57406}" presName="compNode" presStyleCnt="0"/>
      <dgm:spPr/>
    </dgm:pt>
    <dgm:pt modelId="{EA97F1F6-4C3A-4F4A-9ED0-E60A923204BD}" type="pres">
      <dgm:prSet presAssocID="{5AAD2BD2-11E3-4D5A-AD57-B279A2F57406}" presName="bkgdShape" presStyleLbl="node1" presStyleIdx="0" presStyleCnt="3"/>
      <dgm:spPr/>
    </dgm:pt>
    <dgm:pt modelId="{7A78030E-2890-432A-9BAF-DCE62628BE6A}" type="pres">
      <dgm:prSet presAssocID="{5AAD2BD2-11E3-4D5A-AD57-B279A2F57406}" presName="nodeTx" presStyleLbl="node1" presStyleIdx="0" presStyleCnt="3">
        <dgm:presLayoutVars>
          <dgm:bulletEnabled val="1"/>
        </dgm:presLayoutVars>
      </dgm:prSet>
      <dgm:spPr/>
    </dgm:pt>
    <dgm:pt modelId="{1E4D7B54-5307-4938-83B5-415385283C45}" type="pres">
      <dgm:prSet presAssocID="{5AAD2BD2-11E3-4D5A-AD57-B279A2F57406}" presName="invisiNode" presStyleLbl="node1" presStyleIdx="0" presStyleCnt="3"/>
      <dgm:spPr/>
    </dgm:pt>
    <dgm:pt modelId="{16D249EB-DFDA-4D28-9437-788B38C22580}" type="pres">
      <dgm:prSet presAssocID="{5AAD2BD2-11E3-4D5A-AD57-B279A2F57406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rbuja de chat con relleno sólido"/>
        </a:ext>
      </dgm:extLst>
    </dgm:pt>
    <dgm:pt modelId="{29144D62-B297-4BE8-8F3E-58FBA11EEA04}" type="pres">
      <dgm:prSet presAssocID="{5314FBE5-4F3F-422E-9B69-0C925C586A73}" presName="sibTrans" presStyleLbl="sibTrans2D1" presStyleIdx="0" presStyleCnt="0"/>
      <dgm:spPr/>
    </dgm:pt>
    <dgm:pt modelId="{C508345A-7A59-4053-8749-D70646B67D2F}" type="pres">
      <dgm:prSet presAssocID="{6797AC8D-2788-4112-B530-0ACFC8D7FDDB}" presName="compNode" presStyleCnt="0"/>
      <dgm:spPr/>
    </dgm:pt>
    <dgm:pt modelId="{3AAD6399-A654-4D6C-9CB1-51CA16C7C120}" type="pres">
      <dgm:prSet presAssocID="{6797AC8D-2788-4112-B530-0ACFC8D7FDDB}" presName="bkgdShape" presStyleLbl="node1" presStyleIdx="1" presStyleCnt="3"/>
      <dgm:spPr/>
    </dgm:pt>
    <dgm:pt modelId="{E85B498C-CE95-4776-8311-AAFAB91940B9}" type="pres">
      <dgm:prSet presAssocID="{6797AC8D-2788-4112-B530-0ACFC8D7FDDB}" presName="nodeTx" presStyleLbl="node1" presStyleIdx="1" presStyleCnt="3">
        <dgm:presLayoutVars>
          <dgm:bulletEnabled val="1"/>
        </dgm:presLayoutVars>
      </dgm:prSet>
      <dgm:spPr/>
    </dgm:pt>
    <dgm:pt modelId="{2C4090C9-44E2-4DB5-B997-A079FB52FB49}" type="pres">
      <dgm:prSet presAssocID="{6797AC8D-2788-4112-B530-0ACFC8D7FDDB}" presName="invisiNode" presStyleLbl="node1" presStyleIdx="1" presStyleCnt="3"/>
      <dgm:spPr/>
    </dgm:pt>
    <dgm:pt modelId="{6C379E41-EF26-4548-A5C4-58F66A88429F}" type="pres">
      <dgm:prSet presAssocID="{6797AC8D-2788-4112-B530-0ACFC8D7FDDB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scena de colina con relleno sólido"/>
        </a:ext>
      </dgm:extLst>
    </dgm:pt>
    <dgm:pt modelId="{9FCD614B-92AD-4170-8E14-661A698323A1}" type="pres">
      <dgm:prSet presAssocID="{2DA5CCD3-E1C3-4524-96E6-47E60AA85D86}" presName="sibTrans" presStyleLbl="sibTrans2D1" presStyleIdx="0" presStyleCnt="0"/>
      <dgm:spPr/>
    </dgm:pt>
    <dgm:pt modelId="{9A336FA5-068F-48D4-9A77-27389F380CCA}" type="pres">
      <dgm:prSet presAssocID="{9C8A4409-13B4-4656-A097-F1FBDA48E8E3}" presName="compNode" presStyleCnt="0"/>
      <dgm:spPr/>
    </dgm:pt>
    <dgm:pt modelId="{01501CEA-25DF-4B27-BC51-79DC817CC3A9}" type="pres">
      <dgm:prSet presAssocID="{9C8A4409-13B4-4656-A097-F1FBDA48E8E3}" presName="bkgdShape" presStyleLbl="node1" presStyleIdx="2" presStyleCnt="3"/>
      <dgm:spPr/>
    </dgm:pt>
    <dgm:pt modelId="{4E515DB5-F7EA-4185-B30D-9B302063A3FD}" type="pres">
      <dgm:prSet presAssocID="{9C8A4409-13B4-4656-A097-F1FBDA48E8E3}" presName="nodeTx" presStyleLbl="node1" presStyleIdx="2" presStyleCnt="3">
        <dgm:presLayoutVars>
          <dgm:bulletEnabled val="1"/>
        </dgm:presLayoutVars>
      </dgm:prSet>
      <dgm:spPr/>
    </dgm:pt>
    <dgm:pt modelId="{8E0F9B49-9CA1-442A-B1E3-50344CD6EA77}" type="pres">
      <dgm:prSet presAssocID="{9C8A4409-13B4-4656-A097-F1FBDA48E8E3}" presName="invisiNode" presStyleLbl="node1" presStyleIdx="2" presStyleCnt="3"/>
      <dgm:spPr/>
    </dgm:pt>
    <dgm:pt modelId="{E478C333-278A-4804-A954-97FCD461D7D2}" type="pres">
      <dgm:prSet presAssocID="{9C8A4409-13B4-4656-A097-F1FBDA48E8E3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rbuja de chat con relleno sólido"/>
        </a:ext>
      </dgm:extLst>
    </dgm:pt>
  </dgm:ptLst>
  <dgm:cxnLst>
    <dgm:cxn modelId="{2D416509-A8ED-433C-AB04-D7A5802DB2E3}" type="presOf" srcId="{9C8A4409-13B4-4656-A097-F1FBDA48E8E3}" destId="{4E515DB5-F7EA-4185-B30D-9B302063A3FD}" srcOrd="1" destOrd="0" presId="urn:microsoft.com/office/officeart/2005/8/layout/hList7"/>
    <dgm:cxn modelId="{0DA7681D-9DAB-42D7-8152-C2844E231724}" srcId="{48E87878-4908-4019-9C9B-B0DC93DEAEC4}" destId="{6797AC8D-2788-4112-B530-0ACFC8D7FDDB}" srcOrd="1" destOrd="0" parTransId="{88A6336C-C9CD-437A-9FF9-5AF13C1AB5ED}" sibTransId="{2DA5CCD3-E1C3-4524-96E6-47E60AA85D86}"/>
    <dgm:cxn modelId="{98236E22-21C7-4979-ABE8-4140819EF0E3}" srcId="{48E87878-4908-4019-9C9B-B0DC93DEAEC4}" destId="{5AAD2BD2-11E3-4D5A-AD57-B279A2F57406}" srcOrd="0" destOrd="0" parTransId="{A4AA2413-97CD-43DE-B623-ED604D1BEB0C}" sibTransId="{5314FBE5-4F3F-422E-9B69-0C925C586A73}"/>
    <dgm:cxn modelId="{01E47B36-172B-4477-85EA-E471A8D48E42}" type="presOf" srcId="{48E87878-4908-4019-9C9B-B0DC93DEAEC4}" destId="{B6549583-1B86-4563-8856-586F7C4EC077}" srcOrd="0" destOrd="0" presId="urn:microsoft.com/office/officeart/2005/8/layout/hList7"/>
    <dgm:cxn modelId="{8BF0D574-B228-4540-B01D-145CEC56D275}" type="presOf" srcId="{5314FBE5-4F3F-422E-9B69-0C925C586A73}" destId="{29144D62-B297-4BE8-8F3E-58FBA11EEA04}" srcOrd="0" destOrd="0" presId="urn:microsoft.com/office/officeart/2005/8/layout/hList7"/>
    <dgm:cxn modelId="{A634C68F-657A-4981-8085-F33AF1B6D3A9}" type="presOf" srcId="{5AAD2BD2-11E3-4D5A-AD57-B279A2F57406}" destId="{7A78030E-2890-432A-9BAF-DCE62628BE6A}" srcOrd="1" destOrd="0" presId="urn:microsoft.com/office/officeart/2005/8/layout/hList7"/>
    <dgm:cxn modelId="{D6D224A0-5A26-4578-A8F8-4BB059C8899D}" type="presOf" srcId="{6797AC8D-2788-4112-B530-0ACFC8D7FDDB}" destId="{E85B498C-CE95-4776-8311-AAFAB91940B9}" srcOrd="1" destOrd="0" presId="urn:microsoft.com/office/officeart/2005/8/layout/hList7"/>
    <dgm:cxn modelId="{02E68DC2-6E45-4FDF-97EB-FC7C88377730}" srcId="{48E87878-4908-4019-9C9B-B0DC93DEAEC4}" destId="{9C8A4409-13B4-4656-A097-F1FBDA48E8E3}" srcOrd="2" destOrd="0" parTransId="{296BE365-F051-4959-B9F1-568D3D253B02}" sibTransId="{FC946F84-F496-475A-9B9D-A977EA2B469E}"/>
    <dgm:cxn modelId="{EE4CF4C5-E1A8-4753-A1C6-91995BE442FB}" type="presOf" srcId="{5AAD2BD2-11E3-4D5A-AD57-B279A2F57406}" destId="{EA97F1F6-4C3A-4F4A-9ED0-E60A923204BD}" srcOrd="0" destOrd="0" presId="urn:microsoft.com/office/officeart/2005/8/layout/hList7"/>
    <dgm:cxn modelId="{F2CD87C8-2034-44F7-BB76-C4825921F4FE}" type="presOf" srcId="{9C8A4409-13B4-4656-A097-F1FBDA48E8E3}" destId="{01501CEA-25DF-4B27-BC51-79DC817CC3A9}" srcOrd="0" destOrd="0" presId="urn:microsoft.com/office/officeart/2005/8/layout/hList7"/>
    <dgm:cxn modelId="{9897C5FA-356C-4BF0-99DB-D6FFFCA6BF6F}" type="presOf" srcId="{2DA5CCD3-E1C3-4524-96E6-47E60AA85D86}" destId="{9FCD614B-92AD-4170-8E14-661A698323A1}" srcOrd="0" destOrd="0" presId="urn:microsoft.com/office/officeart/2005/8/layout/hList7"/>
    <dgm:cxn modelId="{8EA5CFFF-7BCA-48DB-B8AC-D0B46F8F735A}" type="presOf" srcId="{6797AC8D-2788-4112-B530-0ACFC8D7FDDB}" destId="{3AAD6399-A654-4D6C-9CB1-51CA16C7C120}" srcOrd="0" destOrd="0" presId="urn:microsoft.com/office/officeart/2005/8/layout/hList7"/>
    <dgm:cxn modelId="{0D0E5EF6-3A80-4AF8-B0BF-C837DE0E5203}" type="presParOf" srcId="{B6549583-1B86-4563-8856-586F7C4EC077}" destId="{0C4F68F6-D35C-413F-B602-F999A4623BE7}" srcOrd="0" destOrd="0" presId="urn:microsoft.com/office/officeart/2005/8/layout/hList7"/>
    <dgm:cxn modelId="{0A8DB91A-6A89-4538-B2A3-B46D5BBCF827}" type="presParOf" srcId="{B6549583-1B86-4563-8856-586F7C4EC077}" destId="{701AA0E1-D2AE-4667-9E3A-ADE59F7F3193}" srcOrd="1" destOrd="0" presId="urn:microsoft.com/office/officeart/2005/8/layout/hList7"/>
    <dgm:cxn modelId="{99E5C243-60E3-452E-9B86-DEAC728B5098}" type="presParOf" srcId="{701AA0E1-D2AE-4667-9E3A-ADE59F7F3193}" destId="{FAF217DE-6030-407F-97C7-8A118CF44822}" srcOrd="0" destOrd="0" presId="urn:microsoft.com/office/officeart/2005/8/layout/hList7"/>
    <dgm:cxn modelId="{C62DE6C9-46F0-4FFD-A539-3A51BE09E95D}" type="presParOf" srcId="{FAF217DE-6030-407F-97C7-8A118CF44822}" destId="{EA97F1F6-4C3A-4F4A-9ED0-E60A923204BD}" srcOrd="0" destOrd="0" presId="urn:microsoft.com/office/officeart/2005/8/layout/hList7"/>
    <dgm:cxn modelId="{0B1101CB-4D8C-4E50-9EFF-D84B5845CC34}" type="presParOf" srcId="{FAF217DE-6030-407F-97C7-8A118CF44822}" destId="{7A78030E-2890-432A-9BAF-DCE62628BE6A}" srcOrd="1" destOrd="0" presId="urn:microsoft.com/office/officeart/2005/8/layout/hList7"/>
    <dgm:cxn modelId="{89FAC1D9-3139-4560-8AEB-D414ACB78E5B}" type="presParOf" srcId="{FAF217DE-6030-407F-97C7-8A118CF44822}" destId="{1E4D7B54-5307-4938-83B5-415385283C45}" srcOrd="2" destOrd="0" presId="urn:microsoft.com/office/officeart/2005/8/layout/hList7"/>
    <dgm:cxn modelId="{2D1269AF-1DE6-49A1-AC83-5F0E5096DCE0}" type="presParOf" srcId="{FAF217DE-6030-407F-97C7-8A118CF44822}" destId="{16D249EB-DFDA-4D28-9437-788B38C22580}" srcOrd="3" destOrd="0" presId="urn:microsoft.com/office/officeart/2005/8/layout/hList7"/>
    <dgm:cxn modelId="{C78F85DD-3917-45F7-9511-C7F43264A3CF}" type="presParOf" srcId="{701AA0E1-D2AE-4667-9E3A-ADE59F7F3193}" destId="{29144D62-B297-4BE8-8F3E-58FBA11EEA04}" srcOrd="1" destOrd="0" presId="urn:microsoft.com/office/officeart/2005/8/layout/hList7"/>
    <dgm:cxn modelId="{AA41D41E-7B0E-4E45-830D-B48214A2FA5F}" type="presParOf" srcId="{701AA0E1-D2AE-4667-9E3A-ADE59F7F3193}" destId="{C508345A-7A59-4053-8749-D70646B67D2F}" srcOrd="2" destOrd="0" presId="urn:microsoft.com/office/officeart/2005/8/layout/hList7"/>
    <dgm:cxn modelId="{1FE33FF7-BEE6-446C-8874-9A771CB4D9F4}" type="presParOf" srcId="{C508345A-7A59-4053-8749-D70646B67D2F}" destId="{3AAD6399-A654-4D6C-9CB1-51CA16C7C120}" srcOrd="0" destOrd="0" presId="urn:microsoft.com/office/officeart/2005/8/layout/hList7"/>
    <dgm:cxn modelId="{94C35A4E-02E1-487D-9252-3CA0FA042770}" type="presParOf" srcId="{C508345A-7A59-4053-8749-D70646B67D2F}" destId="{E85B498C-CE95-4776-8311-AAFAB91940B9}" srcOrd="1" destOrd="0" presId="urn:microsoft.com/office/officeart/2005/8/layout/hList7"/>
    <dgm:cxn modelId="{BC37E466-4010-4B4E-ABA8-71EB5C941C89}" type="presParOf" srcId="{C508345A-7A59-4053-8749-D70646B67D2F}" destId="{2C4090C9-44E2-4DB5-B997-A079FB52FB49}" srcOrd="2" destOrd="0" presId="urn:microsoft.com/office/officeart/2005/8/layout/hList7"/>
    <dgm:cxn modelId="{61D4034B-5EB8-430D-AEF1-23876A585E78}" type="presParOf" srcId="{C508345A-7A59-4053-8749-D70646B67D2F}" destId="{6C379E41-EF26-4548-A5C4-58F66A88429F}" srcOrd="3" destOrd="0" presId="urn:microsoft.com/office/officeart/2005/8/layout/hList7"/>
    <dgm:cxn modelId="{E09D58A1-099C-4EBC-826D-D17BC758D28F}" type="presParOf" srcId="{701AA0E1-D2AE-4667-9E3A-ADE59F7F3193}" destId="{9FCD614B-92AD-4170-8E14-661A698323A1}" srcOrd="3" destOrd="0" presId="urn:microsoft.com/office/officeart/2005/8/layout/hList7"/>
    <dgm:cxn modelId="{41A1D73D-935F-4A70-97CA-46AA27D14E25}" type="presParOf" srcId="{701AA0E1-D2AE-4667-9E3A-ADE59F7F3193}" destId="{9A336FA5-068F-48D4-9A77-27389F380CCA}" srcOrd="4" destOrd="0" presId="urn:microsoft.com/office/officeart/2005/8/layout/hList7"/>
    <dgm:cxn modelId="{C71C4A21-DD2A-4604-8552-764198857657}" type="presParOf" srcId="{9A336FA5-068F-48D4-9A77-27389F380CCA}" destId="{01501CEA-25DF-4B27-BC51-79DC817CC3A9}" srcOrd="0" destOrd="0" presId="urn:microsoft.com/office/officeart/2005/8/layout/hList7"/>
    <dgm:cxn modelId="{A5C79C66-7FF0-40E6-8A3A-0521F87099C1}" type="presParOf" srcId="{9A336FA5-068F-48D4-9A77-27389F380CCA}" destId="{4E515DB5-F7EA-4185-B30D-9B302063A3FD}" srcOrd="1" destOrd="0" presId="urn:microsoft.com/office/officeart/2005/8/layout/hList7"/>
    <dgm:cxn modelId="{F44EFD7D-922F-4017-B816-EC52DE061923}" type="presParOf" srcId="{9A336FA5-068F-48D4-9A77-27389F380CCA}" destId="{8E0F9B49-9CA1-442A-B1E3-50344CD6EA77}" srcOrd="2" destOrd="0" presId="urn:microsoft.com/office/officeart/2005/8/layout/hList7"/>
    <dgm:cxn modelId="{70E25D69-4E91-4F96-A0FF-1E039096E413}" type="presParOf" srcId="{9A336FA5-068F-48D4-9A77-27389F380CCA}" destId="{E478C333-278A-4804-A954-97FCD461D7D2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13581D-037F-41A3-8E96-CF3BDDD7531A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CL"/>
        </a:p>
      </dgm:t>
    </dgm:pt>
    <dgm:pt modelId="{48E7ACCC-B0E2-4450-B664-117B817AAE50}">
      <dgm:prSet phldrT="[Texto]" phldr="0"/>
      <dgm:spPr/>
      <dgm:t>
        <a:bodyPr/>
        <a:lstStyle/>
        <a:p>
          <a:r>
            <a:rPr lang="es-ES" dirty="0">
              <a:latin typeface="Atkinson Hyperlegible"/>
            </a:rPr>
            <a:t>GUIADOS</a:t>
          </a:r>
          <a:endParaRPr lang="es-CL" dirty="0">
            <a:latin typeface="Atkinson Hyperlegible"/>
          </a:endParaRPr>
        </a:p>
      </dgm:t>
    </dgm:pt>
    <dgm:pt modelId="{751566AF-E8BD-48C4-B6F6-5CF1826A9C4D}" type="parTrans" cxnId="{A31DB0AC-9C7C-4CC7-9995-AFCC2D566F65}">
      <dgm:prSet/>
      <dgm:spPr/>
      <dgm:t>
        <a:bodyPr/>
        <a:lstStyle/>
        <a:p>
          <a:endParaRPr lang="es-CL"/>
        </a:p>
      </dgm:t>
    </dgm:pt>
    <dgm:pt modelId="{8B29BB84-A328-4501-8848-FF4B4208CEAE}" type="sibTrans" cxnId="{A31DB0AC-9C7C-4CC7-9995-AFCC2D566F65}">
      <dgm:prSet/>
      <dgm:spPr/>
      <dgm:t>
        <a:bodyPr/>
        <a:lstStyle/>
        <a:p>
          <a:endParaRPr lang="es-CL"/>
        </a:p>
      </dgm:t>
    </dgm:pt>
    <dgm:pt modelId="{BA8172E1-BB18-4C63-BB10-9E53F9F052CD}">
      <dgm:prSet phldrT="[Tex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" dirty="0">
              <a:latin typeface="Atkinson Hyperlegible"/>
            </a:rPr>
            <a:t>La señal viaja por un medio físico</a:t>
          </a:r>
          <a:r>
            <a:rPr lang="es-CL" dirty="0">
              <a:latin typeface="Atkinson Hyperlegible"/>
            </a:rPr>
            <a:t>(cable o fibra).</a:t>
          </a:r>
        </a:p>
      </dgm:t>
    </dgm:pt>
    <dgm:pt modelId="{FA572AB7-D86E-4F71-A1A9-E6CE96D1878F}" type="parTrans" cxnId="{B8003254-E2C7-418F-9E4C-22878FF9A61F}">
      <dgm:prSet/>
      <dgm:spPr/>
      <dgm:t>
        <a:bodyPr/>
        <a:lstStyle/>
        <a:p>
          <a:endParaRPr lang="es-CL"/>
        </a:p>
      </dgm:t>
    </dgm:pt>
    <dgm:pt modelId="{46C4FB1C-A2C2-49BE-ABC4-F7681B06914B}" type="sibTrans" cxnId="{B8003254-E2C7-418F-9E4C-22878FF9A61F}">
      <dgm:prSet/>
      <dgm:spPr/>
      <dgm:t>
        <a:bodyPr/>
        <a:lstStyle/>
        <a:p>
          <a:endParaRPr lang="es-CL"/>
        </a:p>
      </dgm:t>
    </dgm:pt>
    <dgm:pt modelId="{80CFE34C-2CB0-461B-8572-E023DEFAFA6B}">
      <dgm:prSet phldrT="[Tex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CL" b="1" dirty="0">
              <a:latin typeface="Atkinson Hyperlegible"/>
            </a:rPr>
            <a:t>Pares de cobre</a:t>
          </a:r>
          <a:r>
            <a:rPr lang="es-CL" dirty="0">
              <a:latin typeface="Atkinson Hyperlegible"/>
            </a:rPr>
            <a:t> (par trenzado).</a:t>
          </a:r>
        </a:p>
      </dgm:t>
    </dgm:pt>
    <dgm:pt modelId="{9B89AE2B-5F69-4126-B75B-0341B578B01E}" type="parTrans" cxnId="{0BFF3DE6-D21E-4879-928C-DC164FFD7BE1}">
      <dgm:prSet/>
      <dgm:spPr/>
      <dgm:t>
        <a:bodyPr/>
        <a:lstStyle/>
        <a:p>
          <a:endParaRPr lang="es-CL"/>
        </a:p>
      </dgm:t>
    </dgm:pt>
    <dgm:pt modelId="{59348F77-F481-4150-91CC-E58AD338D15C}" type="sibTrans" cxnId="{0BFF3DE6-D21E-4879-928C-DC164FFD7BE1}">
      <dgm:prSet/>
      <dgm:spPr/>
      <dgm:t>
        <a:bodyPr/>
        <a:lstStyle/>
        <a:p>
          <a:endParaRPr lang="es-CL"/>
        </a:p>
      </dgm:t>
    </dgm:pt>
    <dgm:pt modelId="{0433E0BB-79E7-4992-A591-6A544EF0DF6D}">
      <dgm:prSet phldrT="[Texto]" phldr="0"/>
      <dgm:spPr/>
      <dgm:t>
        <a:bodyPr/>
        <a:lstStyle/>
        <a:p>
          <a:r>
            <a:rPr lang="es-ES" dirty="0">
              <a:latin typeface="Atkinson Hyperlegible"/>
            </a:rPr>
            <a:t>NO GUIADOS</a:t>
          </a:r>
          <a:endParaRPr lang="es-CL" dirty="0">
            <a:latin typeface="Atkinson Hyperlegible"/>
          </a:endParaRPr>
        </a:p>
      </dgm:t>
    </dgm:pt>
    <dgm:pt modelId="{F66CC2D8-43DB-4DE3-8D11-00B9506CEB80}" type="parTrans" cxnId="{EA716BAA-47D7-4158-A65A-A9F1B262E938}">
      <dgm:prSet/>
      <dgm:spPr/>
      <dgm:t>
        <a:bodyPr/>
        <a:lstStyle/>
        <a:p>
          <a:endParaRPr lang="es-CL"/>
        </a:p>
      </dgm:t>
    </dgm:pt>
    <dgm:pt modelId="{B3114CC7-3F8A-4CEF-90C2-AC8A044F059E}" type="sibTrans" cxnId="{EA716BAA-47D7-4158-A65A-A9F1B262E938}">
      <dgm:prSet/>
      <dgm:spPr/>
      <dgm:t>
        <a:bodyPr/>
        <a:lstStyle/>
        <a:p>
          <a:endParaRPr lang="es-CL"/>
        </a:p>
      </dgm:t>
    </dgm:pt>
    <dgm:pt modelId="{24A20D69-D51B-4D4F-8707-41E1C7D572A8}">
      <dgm:prSet phldrT="[Tex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" dirty="0">
              <a:latin typeface="Atkinson Hyperlegible"/>
            </a:rPr>
            <a:t>La señal se propaga por el aire/espacio (ondas electromagnéticas).</a:t>
          </a:r>
          <a:endParaRPr lang="es-CL" dirty="0">
            <a:latin typeface="Atkinson Hyperlegible"/>
          </a:endParaRPr>
        </a:p>
      </dgm:t>
    </dgm:pt>
    <dgm:pt modelId="{78FCA73D-BB33-41F9-83AB-6059596E9250}" type="parTrans" cxnId="{B00C4212-2E64-4BCF-A28D-4FDDF6FFF21C}">
      <dgm:prSet/>
      <dgm:spPr/>
      <dgm:t>
        <a:bodyPr/>
        <a:lstStyle/>
        <a:p>
          <a:endParaRPr lang="es-CL"/>
        </a:p>
      </dgm:t>
    </dgm:pt>
    <dgm:pt modelId="{ADCEC426-FA4C-4919-8024-CB3D7D7E8972}" type="sibTrans" cxnId="{B00C4212-2E64-4BCF-A28D-4FDDF6FFF21C}">
      <dgm:prSet/>
      <dgm:spPr/>
      <dgm:t>
        <a:bodyPr/>
        <a:lstStyle/>
        <a:p>
          <a:endParaRPr lang="es-CL"/>
        </a:p>
      </dgm:t>
    </dgm:pt>
    <dgm:pt modelId="{36BDD1A0-D1DF-452E-B7BE-CDF6B89F7B61}">
      <dgm:prSet phldrT="[Tex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CL" b="1" dirty="0">
              <a:latin typeface="Atkinson Hyperlegible"/>
            </a:rPr>
            <a:t>Radiofrecuencia (RF).</a:t>
          </a:r>
        </a:p>
      </dgm:t>
    </dgm:pt>
    <dgm:pt modelId="{EDC5B09E-EA81-4710-AD55-76C03A2BF7B2}" type="parTrans" cxnId="{4F050B0B-AD40-4452-AF69-40244844C3D2}">
      <dgm:prSet/>
      <dgm:spPr/>
      <dgm:t>
        <a:bodyPr/>
        <a:lstStyle/>
        <a:p>
          <a:endParaRPr lang="es-CL"/>
        </a:p>
      </dgm:t>
    </dgm:pt>
    <dgm:pt modelId="{80EA9EC2-647A-465A-8CB3-7D91F1BA4DA0}" type="sibTrans" cxnId="{4F050B0B-AD40-4452-AF69-40244844C3D2}">
      <dgm:prSet/>
      <dgm:spPr/>
      <dgm:t>
        <a:bodyPr/>
        <a:lstStyle/>
        <a:p>
          <a:endParaRPr lang="es-CL"/>
        </a:p>
      </dgm:t>
    </dgm:pt>
    <dgm:pt modelId="{CE56F73E-85BB-400D-8106-81CA005B6D0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CL" b="1" dirty="0">
              <a:latin typeface="Atkinson Hyperlegible"/>
            </a:rPr>
            <a:t>Fibra óptica.</a:t>
          </a:r>
          <a:endParaRPr lang="es-CL" dirty="0">
            <a:latin typeface="Atkinson Hyperlegible"/>
          </a:endParaRPr>
        </a:p>
      </dgm:t>
    </dgm:pt>
    <dgm:pt modelId="{A2B99E1D-9765-4B3F-AF2B-B8080E525718}" type="parTrans" cxnId="{BB8E1EDA-9522-4827-B967-03B8D3349FC3}">
      <dgm:prSet/>
      <dgm:spPr/>
      <dgm:t>
        <a:bodyPr/>
        <a:lstStyle/>
        <a:p>
          <a:endParaRPr lang="es-CL"/>
        </a:p>
      </dgm:t>
    </dgm:pt>
    <dgm:pt modelId="{71A8643D-0D55-4052-86CF-4E5B662CA5B3}" type="sibTrans" cxnId="{BB8E1EDA-9522-4827-B967-03B8D3349FC3}">
      <dgm:prSet/>
      <dgm:spPr/>
      <dgm:t>
        <a:bodyPr/>
        <a:lstStyle/>
        <a:p>
          <a:endParaRPr lang="es-CL"/>
        </a:p>
      </dgm:t>
    </dgm:pt>
    <dgm:pt modelId="{AFD81890-4B07-42B1-B008-2BE78CFACAA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" b="1" dirty="0">
              <a:latin typeface="Atkinson Hyperlegible"/>
            </a:rPr>
            <a:t>Cable Coaxial</a:t>
          </a:r>
          <a:r>
            <a:rPr lang="es-ES" dirty="0">
              <a:latin typeface="Atkinson Hyperlegible"/>
            </a:rPr>
            <a:t>.</a:t>
          </a:r>
          <a:endParaRPr lang="es-CL" dirty="0">
            <a:latin typeface="Atkinson Hyperlegible"/>
          </a:endParaRPr>
        </a:p>
      </dgm:t>
    </dgm:pt>
    <dgm:pt modelId="{D90012BD-FF8F-4CAD-B41E-697E7D3DADC8}" type="parTrans" cxnId="{C7A26EB3-4BD7-4156-8B69-39A85E07D141}">
      <dgm:prSet/>
      <dgm:spPr/>
      <dgm:t>
        <a:bodyPr/>
        <a:lstStyle/>
        <a:p>
          <a:endParaRPr lang="es-CL"/>
        </a:p>
      </dgm:t>
    </dgm:pt>
    <dgm:pt modelId="{1BEDAA48-0364-47C7-B76D-8E1A2F2506D7}" type="sibTrans" cxnId="{C7A26EB3-4BD7-4156-8B69-39A85E07D141}">
      <dgm:prSet/>
      <dgm:spPr/>
      <dgm:t>
        <a:bodyPr/>
        <a:lstStyle/>
        <a:p>
          <a:endParaRPr lang="es-CL"/>
        </a:p>
      </dgm:t>
    </dgm:pt>
    <dgm:pt modelId="{D6ECD2EC-E33A-451B-B587-3F9E0143A4F0}" type="pres">
      <dgm:prSet presAssocID="{1313581D-037F-41A3-8E96-CF3BDDD7531A}" presName="Name0" presStyleCnt="0">
        <dgm:presLayoutVars>
          <dgm:dir/>
          <dgm:animLvl val="lvl"/>
          <dgm:resizeHandles val="exact"/>
        </dgm:presLayoutVars>
      </dgm:prSet>
      <dgm:spPr/>
    </dgm:pt>
    <dgm:pt modelId="{BA86F410-EAB3-44EE-8B74-64A7CA603644}" type="pres">
      <dgm:prSet presAssocID="{48E7ACCC-B0E2-4450-B664-117B817AAE50}" presName="composite" presStyleCnt="0"/>
      <dgm:spPr/>
    </dgm:pt>
    <dgm:pt modelId="{11C6544A-012D-4E96-901C-B7C4958A4305}" type="pres">
      <dgm:prSet presAssocID="{48E7ACCC-B0E2-4450-B664-117B817AAE5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1A81ED40-F12B-4C90-88FC-A0045555F88C}" type="pres">
      <dgm:prSet presAssocID="{48E7ACCC-B0E2-4450-B664-117B817AAE50}" presName="desTx" presStyleLbl="alignAccFollowNode1" presStyleIdx="0" presStyleCnt="2">
        <dgm:presLayoutVars>
          <dgm:bulletEnabled val="1"/>
        </dgm:presLayoutVars>
      </dgm:prSet>
      <dgm:spPr/>
    </dgm:pt>
    <dgm:pt modelId="{2237172D-B615-4C05-B44B-74B7B484A9A7}" type="pres">
      <dgm:prSet presAssocID="{8B29BB84-A328-4501-8848-FF4B4208CEAE}" presName="space" presStyleCnt="0"/>
      <dgm:spPr/>
    </dgm:pt>
    <dgm:pt modelId="{2C83E4C4-27CB-48F0-BEF1-24729ADD8105}" type="pres">
      <dgm:prSet presAssocID="{0433E0BB-79E7-4992-A591-6A544EF0DF6D}" presName="composite" presStyleCnt="0"/>
      <dgm:spPr/>
    </dgm:pt>
    <dgm:pt modelId="{ED535D0F-3DCE-4A00-8D95-72BF24F656ED}" type="pres">
      <dgm:prSet presAssocID="{0433E0BB-79E7-4992-A591-6A544EF0DF6D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8C826543-5CD3-467E-9179-BECC30B47118}" type="pres">
      <dgm:prSet presAssocID="{0433E0BB-79E7-4992-A591-6A544EF0DF6D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DCFDC40A-2381-4E68-96D2-964365E9E44B}" type="presOf" srcId="{80CFE34C-2CB0-461B-8572-E023DEFAFA6B}" destId="{1A81ED40-F12B-4C90-88FC-A0045555F88C}" srcOrd="0" destOrd="1" presId="urn:microsoft.com/office/officeart/2005/8/layout/hList1"/>
    <dgm:cxn modelId="{4F050B0B-AD40-4452-AF69-40244844C3D2}" srcId="{0433E0BB-79E7-4992-A591-6A544EF0DF6D}" destId="{36BDD1A0-D1DF-452E-B7BE-CDF6B89F7B61}" srcOrd="1" destOrd="0" parTransId="{EDC5B09E-EA81-4710-AD55-76C03A2BF7B2}" sibTransId="{80EA9EC2-647A-465A-8CB3-7D91F1BA4DA0}"/>
    <dgm:cxn modelId="{A4448D11-540C-418F-8857-AFCF0984BCE9}" type="presOf" srcId="{BA8172E1-BB18-4C63-BB10-9E53F9F052CD}" destId="{1A81ED40-F12B-4C90-88FC-A0045555F88C}" srcOrd="0" destOrd="0" presId="urn:microsoft.com/office/officeart/2005/8/layout/hList1"/>
    <dgm:cxn modelId="{B00C4212-2E64-4BCF-A28D-4FDDF6FFF21C}" srcId="{0433E0BB-79E7-4992-A591-6A544EF0DF6D}" destId="{24A20D69-D51B-4D4F-8707-41E1C7D572A8}" srcOrd="0" destOrd="0" parTransId="{78FCA73D-BB33-41F9-83AB-6059596E9250}" sibTransId="{ADCEC426-FA4C-4919-8024-CB3D7D7E8972}"/>
    <dgm:cxn modelId="{E4CA643E-09A9-4AE6-B351-E44A00B64972}" type="presOf" srcId="{36BDD1A0-D1DF-452E-B7BE-CDF6B89F7B61}" destId="{8C826543-5CD3-467E-9179-BECC30B47118}" srcOrd="0" destOrd="1" presId="urn:microsoft.com/office/officeart/2005/8/layout/hList1"/>
    <dgm:cxn modelId="{B8003254-E2C7-418F-9E4C-22878FF9A61F}" srcId="{48E7ACCC-B0E2-4450-B664-117B817AAE50}" destId="{BA8172E1-BB18-4C63-BB10-9E53F9F052CD}" srcOrd="0" destOrd="0" parTransId="{FA572AB7-D86E-4F71-A1A9-E6CE96D1878F}" sibTransId="{46C4FB1C-A2C2-49BE-ABC4-F7681B06914B}"/>
    <dgm:cxn modelId="{48D4D47B-FDBD-4620-9D5D-4604CA8E7880}" type="presOf" srcId="{48E7ACCC-B0E2-4450-B664-117B817AAE50}" destId="{11C6544A-012D-4E96-901C-B7C4958A4305}" srcOrd="0" destOrd="0" presId="urn:microsoft.com/office/officeart/2005/8/layout/hList1"/>
    <dgm:cxn modelId="{EA716BAA-47D7-4158-A65A-A9F1B262E938}" srcId="{1313581D-037F-41A3-8E96-CF3BDDD7531A}" destId="{0433E0BB-79E7-4992-A591-6A544EF0DF6D}" srcOrd="1" destOrd="0" parTransId="{F66CC2D8-43DB-4DE3-8D11-00B9506CEB80}" sibTransId="{B3114CC7-3F8A-4CEF-90C2-AC8A044F059E}"/>
    <dgm:cxn modelId="{A31DB0AC-9C7C-4CC7-9995-AFCC2D566F65}" srcId="{1313581D-037F-41A3-8E96-CF3BDDD7531A}" destId="{48E7ACCC-B0E2-4450-B664-117B817AAE50}" srcOrd="0" destOrd="0" parTransId="{751566AF-E8BD-48C4-B6F6-5CF1826A9C4D}" sibTransId="{8B29BB84-A328-4501-8848-FF4B4208CEAE}"/>
    <dgm:cxn modelId="{247EC6B0-A184-4F5E-8F09-BB8899CFCD93}" type="presOf" srcId="{24A20D69-D51B-4D4F-8707-41E1C7D572A8}" destId="{8C826543-5CD3-467E-9179-BECC30B47118}" srcOrd="0" destOrd="0" presId="urn:microsoft.com/office/officeart/2005/8/layout/hList1"/>
    <dgm:cxn modelId="{C7A26EB3-4BD7-4156-8B69-39A85E07D141}" srcId="{48E7ACCC-B0E2-4450-B664-117B817AAE50}" destId="{AFD81890-4B07-42B1-B008-2BE78CFACAAF}" srcOrd="3" destOrd="0" parTransId="{D90012BD-FF8F-4CAD-B41E-697E7D3DADC8}" sibTransId="{1BEDAA48-0364-47C7-B76D-8E1A2F2506D7}"/>
    <dgm:cxn modelId="{CE2580BE-ED73-433B-8585-84E2C2B4C178}" type="presOf" srcId="{1313581D-037F-41A3-8E96-CF3BDDD7531A}" destId="{D6ECD2EC-E33A-451B-B587-3F9E0143A4F0}" srcOrd="0" destOrd="0" presId="urn:microsoft.com/office/officeart/2005/8/layout/hList1"/>
    <dgm:cxn modelId="{CC5424C5-0344-4421-8E86-DBCA23356F32}" type="presOf" srcId="{AFD81890-4B07-42B1-B008-2BE78CFACAAF}" destId="{1A81ED40-F12B-4C90-88FC-A0045555F88C}" srcOrd="0" destOrd="3" presId="urn:microsoft.com/office/officeart/2005/8/layout/hList1"/>
    <dgm:cxn modelId="{0F1790CE-9B9E-4C39-B040-2F17130CC544}" type="presOf" srcId="{CE56F73E-85BB-400D-8106-81CA005B6D06}" destId="{1A81ED40-F12B-4C90-88FC-A0045555F88C}" srcOrd="0" destOrd="2" presId="urn:microsoft.com/office/officeart/2005/8/layout/hList1"/>
    <dgm:cxn modelId="{BB8E1EDA-9522-4827-B967-03B8D3349FC3}" srcId="{48E7ACCC-B0E2-4450-B664-117B817AAE50}" destId="{CE56F73E-85BB-400D-8106-81CA005B6D06}" srcOrd="2" destOrd="0" parTransId="{A2B99E1D-9765-4B3F-AF2B-B8080E525718}" sibTransId="{71A8643D-0D55-4052-86CF-4E5B662CA5B3}"/>
    <dgm:cxn modelId="{0BFF3DE6-D21E-4879-928C-DC164FFD7BE1}" srcId="{48E7ACCC-B0E2-4450-B664-117B817AAE50}" destId="{80CFE34C-2CB0-461B-8572-E023DEFAFA6B}" srcOrd="1" destOrd="0" parTransId="{9B89AE2B-5F69-4126-B75B-0341B578B01E}" sibTransId="{59348F77-F481-4150-91CC-E58AD338D15C}"/>
    <dgm:cxn modelId="{0A1071F0-66DD-4788-94F3-F31189D26951}" type="presOf" srcId="{0433E0BB-79E7-4992-A591-6A544EF0DF6D}" destId="{ED535D0F-3DCE-4A00-8D95-72BF24F656ED}" srcOrd="0" destOrd="0" presId="urn:microsoft.com/office/officeart/2005/8/layout/hList1"/>
    <dgm:cxn modelId="{3A21EDD5-4CE8-44CB-9110-7DCD3539BDF0}" type="presParOf" srcId="{D6ECD2EC-E33A-451B-B587-3F9E0143A4F0}" destId="{BA86F410-EAB3-44EE-8B74-64A7CA603644}" srcOrd="0" destOrd="0" presId="urn:microsoft.com/office/officeart/2005/8/layout/hList1"/>
    <dgm:cxn modelId="{049DBE9F-ABC3-4E07-8D0E-E4BEA2AD407A}" type="presParOf" srcId="{BA86F410-EAB3-44EE-8B74-64A7CA603644}" destId="{11C6544A-012D-4E96-901C-B7C4958A4305}" srcOrd="0" destOrd="0" presId="urn:microsoft.com/office/officeart/2005/8/layout/hList1"/>
    <dgm:cxn modelId="{C1BB5185-6DD9-4C78-9014-E35E3F7F47A3}" type="presParOf" srcId="{BA86F410-EAB3-44EE-8B74-64A7CA603644}" destId="{1A81ED40-F12B-4C90-88FC-A0045555F88C}" srcOrd="1" destOrd="0" presId="urn:microsoft.com/office/officeart/2005/8/layout/hList1"/>
    <dgm:cxn modelId="{3D6829A2-7A8E-4BFA-9A87-18D5E9A15589}" type="presParOf" srcId="{D6ECD2EC-E33A-451B-B587-3F9E0143A4F0}" destId="{2237172D-B615-4C05-B44B-74B7B484A9A7}" srcOrd="1" destOrd="0" presId="urn:microsoft.com/office/officeart/2005/8/layout/hList1"/>
    <dgm:cxn modelId="{402367B6-6543-4381-BD1C-C5711A93CF3A}" type="presParOf" srcId="{D6ECD2EC-E33A-451B-B587-3F9E0143A4F0}" destId="{2C83E4C4-27CB-48F0-BEF1-24729ADD8105}" srcOrd="2" destOrd="0" presId="urn:microsoft.com/office/officeart/2005/8/layout/hList1"/>
    <dgm:cxn modelId="{F20C971C-611E-441B-BAAA-65F08C1EE377}" type="presParOf" srcId="{2C83E4C4-27CB-48F0-BEF1-24729ADD8105}" destId="{ED535D0F-3DCE-4A00-8D95-72BF24F656ED}" srcOrd="0" destOrd="0" presId="urn:microsoft.com/office/officeart/2005/8/layout/hList1"/>
    <dgm:cxn modelId="{B4ECE694-85E5-4EB6-9748-6063A55FA581}" type="presParOf" srcId="{2C83E4C4-27CB-48F0-BEF1-24729ADD8105}" destId="{8C826543-5CD3-467E-9179-BECC30B4711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97F1F6-4C3A-4F4A-9ED0-E60A923204BD}">
      <dsp:nvSpPr>
        <dsp:cNvPr id="0" name=""/>
        <dsp:cNvSpPr/>
      </dsp:nvSpPr>
      <dsp:spPr>
        <a:xfrm>
          <a:off x="2132" y="0"/>
          <a:ext cx="3318130" cy="525045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280" tIns="462280" rIns="462280" bIns="46228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500" kern="1200" dirty="0"/>
            <a:t>TX</a:t>
          </a:r>
          <a:endParaRPr lang="es-CL" sz="6500" kern="1200" dirty="0"/>
        </a:p>
      </dsp:txBody>
      <dsp:txXfrm>
        <a:off x="2132" y="2100180"/>
        <a:ext cx="3318130" cy="2100180"/>
      </dsp:txXfrm>
    </dsp:sp>
    <dsp:sp modelId="{16D249EB-DFDA-4D28-9437-788B38C22580}">
      <dsp:nvSpPr>
        <dsp:cNvPr id="0" name=""/>
        <dsp:cNvSpPr/>
      </dsp:nvSpPr>
      <dsp:spPr>
        <a:xfrm>
          <a:off x="786997" y="315026"/>
          <a:ext cx="1748399" cy="174839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AD6399-A654-4D6C-9CB1-51CA16C7C120}">
      <dsp:nvSpPr>
        <dsp:cNvPr id="0" name=""/>
        <dsp:cNvSpPr/>
      </dsp:nvSpPr>
      <dsp:spPr>
        <a:xfrm>
          <a:off x="3419806" y="0"/>
          <a:ext cx="3318130" cy="525045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280" tIns="462280" rIns="462280" bIns="46228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500" kern="1200" dirty="0"/>
            <a:t>MEDIO</a:t>
          </a:r>
          <a:endParaRPr lang="es-CL" sz="6500" kern="1200" dirty="0"/>
        </a:p>
      </dsp:txBody>
      <dsp:txXfrm>
        <a:off x="3419806" y="2100180"/>
        <a:ext cx="3318130" cy="2100180"/>
      </dsp:txXfrm>
    </dsp:sp>
    <dsp:sp modelId="{6C379E41-EF26-4548-A5C4-58F66A88429F}">
      <dsp:nvSpPr>
        <dsp:cNvPr id="0" name=""/>
        <dsp:cNvSpPr/>
      </dsp:nvSpPr>
      <dsp:spPr>
        <a:xfrm>
          <a:off x="4204672" y="315026"/>
          <a:ext cx="1748399" cy="174839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501CEA-25DF-4B27-BC51-79DC817CC3A9}">
      <dsp:nvSpPr>
        <dsp:cNvPr id="0" name=""/>
        <dsp:cNvSpPr/>
      </dsp:nvSpPr>
      <dsp:spPr>
        <a:xfrm>
          <a:off x="6837481" y="0"/>
          <a:ext cx="3318130" cy="525045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280" tIns="462280" rIns="462280" bIns="46228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500" kern="1200" dirty="0" err="1"/>
            <a:t>RX</a:t>
          </a:r>
          <a:endParaRPr lang="es-CL" sz="6500" kern="1200" dirty="0"/>
        </a:p>
      </dsp:txBody>
      <dsp:txXfrm>
        <a:off x="6837481" y="2100180"/>
        <a:ext cx="3318130" cy="2100180"/>
      </dsp:txXfrm>
    </dsp:sp>
    <dsp:sp modelId="{E478C333-278A-4804-A954-97FCD461D7D2}">
      <dsp:nvSpPr>
        <dsp:cNvPr id="0" name=""/>
        <dsp:cNvSpPr/>
      </dsp:nvSpPr>
      <dsp:spPr>
        <a:xfrm>
          <a:off x="7622346" y="315026"/>
          <a:ext cx="1748399" cy="1748399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4F68F6-D35C-413F-B602-F999A4623BE7}">
      <dsp:nvSpPr>
        <dsp:cNvPr id="0" name=""/>
        <dsp:cNvSpPr/>
      </dsp:nvSpPr>
      <dsp:spPr>
        <a:xfrm>
          <a:off x="406309" y="4200360"/>
          <a:ext cx="9345124" cy="787567"/>
        </a:xfrm>
        <a:prstGeom prst="left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C6544A-012D-4E96-901C-B7C4958A4305}">
      <dsp:nvSpPr>
        <dsp:cNvPr id="0" name=""/>
        <dsp:cNvSpPr/>
      </dsp:nvSpPr>
      <dsp:spPr>
        <a:xfrm>
          <a:off x="50" y="102393"/>
          <a:ext cx="4848901" cy="11232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368" tIns="158496" rIns="277368" bIns="158496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900" kern="1200" dirty="0">
              <a:latin typeface="Atkinson Hyperlegible"/>
            </a:rPr>
            <a:t>GUIADOS</a:t>
          </a:r>
          <a:endParaRPr lang="es-CL" sz="3900" kern="1200" dirty="0">
            <a:latin typeface="Atkinson Hyperlegible"/>
          </a:endParaRPr>
        </a:p>
      </dsp:txBody>
      <dsp:txXfrm>
        <a:off x="50" y="102393"/>
        <a:ext cx="4848901" cy="1123200"/>
      </dsp:txXfrm>
    </dsp:sp>
    <dsp:sp modelId="{1A81ED40-F12B-4C90-88FC-A0045555F88C}">
      <dsp:nvSpPr>
        <dsp:cNvPr id="0" name=""/>
        <dsp:cNvSpPr/>
      </dsp:nvSpPr>
      <dsp:spPr>
        <a:xfrm>
          <a:off x="50" y="1225593"/>
          <a:ext cx="4848901" cy="460336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026" tIns="208026" rIns="277368" bIns="312039" numCol="1" spcCol="1270" anchor="t" anchorCtr="0">
          <a:noAutofit/>
        </a:bodyPr>
        <a:lstStyle/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ES" sz="3900" kern="1200" dirty="0">
              <a:latin typeface="Atkinson Hyperlegible"/>
            </a:rPr>
            <a:t>La señal viaja por un medio físico</a:t>
          </a:r>
          <a:r>
            <a:rPr lang="es-CL" sz="3900" kern="1200" dirty="0">
              <a:latin typeface="Atkinson Hyperlegible"/>
            </a:rPr>
            <a:t>(cable o fibra).</a:t>
          </a:r>
        </a:p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CL" sz="3900" b="1" kern="1200" dirty="0">
              <a:latin typeface="Atkinson Hyperlegible"/>
            </a:rPr>
            <a:t>Pares de cobre</a:t>
          </a:r>
          <a:r>
            <a:rPr lang="es-CL" sz="3900" kern="1200" dirty="0">
              <a:latin typeface="Atkinson Hyperlegible"/>
            </a:rPr>
            <a:t> (par trenzado).</a:t>
          </a:r>
        </a:p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CL" sz="3900" b="1" kern="1200" dirty="0">
              <a:latin typeface="Atkinson Hyperlegible"/>
            </a:rPr>
            <a:t>Fibra óptica.</a:t>
          </a:r>
          <a:endParaRPr lang="es-CL" sz="3900" kern="1200" dirty="0">
            <a:latin typeface="Atkinson Hyperlegible"/>
          </a:endParaRPr>
        </a:p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ES" sz="3900" b="1" kern="1200" dirty="0">
              <a:latin typeface="Atkinson Hyperlegible"/>
            </a:rPr>
            <a:t>Cable Coaxial</a:t>
          </a:r>
          <a:r>
            <a:rPr lang="es-ES" sz="3900" kern="1200" dirty="0">
              <a:latin typeface="Atkinson Hyperlegible"/>
            </a:rPr>
            <a:t>.</a:t>
          </a:r>
          <a:endParaRPr lang="es-CL" sz="3900" kern="1200" dirty="0">
            <a:latin typeface="Atkinson Hyperlegible"/>
          </a:endParaRPr>
        </a:p>
      </dsp:txBody>
      <dsp:txXfrm>
        <a:off x="50" y="1225593"/>
        <a:ext cx="4848901" cy="4603365"/>
      </dsp:txXfrm>
    </dsp:sp>
    <dsp:sp modelId="{ED535D0F-3DCE-4A00-8D95-72BF24F656ED}">
      <dsp:nvSpPr>
        <dsp:cNvPr id="0" name=""/>
        <dsp:cNvSpPr/>
      </dsp:nvSpPr>
      <dsp:spPr>
        <a:xfrm>
          <a:off x="5527798" y="102393"/>
          <a:ext cx="4848901" cy="11232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368" tIns="158496" rIns="277368" bIns="158496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900" kern="1200" dirty="0">
              <a:latin typeface="Atkinson Hyperlegible"/>
            </a:rPr>
            <a:t>NO GUIADOS</a:t>
          </a:r>
          <a:endParaRPr lang="es-CL" sz="3900" kern="1200" dirty="0">
            <a:latin typeface="Atkinson Hyperlegible"/>
          </a:endParaRPr>
        </a:p>
      </dsp:txBody>
      <dsp:txXfrm>
        <a:off x="5527798" y="102393"/>
        <a:ext cx="4848901" cy="1123200"/>
      </dsp:txXfrm>
    </dsp:sp>
    <dsp:sp modelId="{8C826543-5CD3-467E-9179-BECC30B47118}">
      <dsp:nvSpPr>
        <dsp:cNvPr id="0" name=""/>
        <dsp:cNvSpPr/>
      </dsp:nvSpPr>
      <dsp:spPr>
        <a:xfrm>
          <a:off x="5527798" y="1225593"/>
          <a:ext cx="4848901" cy="4603365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026" tIns="208026" rIns="277368" bIns="312039" numCol="1" spcCol="1270" anchor="t" anchorCtr="0">
          <a:noAutofit/>
        </a:bodyPr>
        <a:lstStyle/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ES" sz="3900" kern="1200" dirty="0">
              <a:latin typeface="Atkinson Hyperlegible"/>
            </a:rPr>
            <a:t>La señal se propaga por el aire/espacio (ondas electromagnéticas).</a:t>
          </a:r>
          <a:endParaRPr lang="es-CL" sz="3900" kern="1200" dirty="0">
            <a:latin typeface="Atkinson Hyperlegible"/>
          </a:endParaRPr>
        </a:p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CL" sz="3900" b="1" kern="1200" dirty="0">
              <a:latin typeface="Atkinson Hyperlegible"/>
            </a:rPr>
            <a:t>Radiofrecuencia (RF).</a:t>
          </a:r>
        </a:p>
      </dsp:txBody>
      <dsp:txXfrm>
        <a:off x="5527798" y="1225593"/>
        <a:ext cx="4848901" cy="46033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636" cy="351308"/>
          </a:xfrm>
          <a:prstGeom prst="rect">
            <a:avLst/>
          </a:prstGeom>
        </p:spPr>
        <p:txBody>
          <a:bodyPr vert="horz" lIns="47092" tIns="23546" rIns="47092" bIns="23546" rtlCol="0"/>
          <a:lstStyle>
            <a:lvl1pPr algn="l">
              <a:defRPr sz="6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5265562" y="0"/>
            <a:ext cx="4028636" cy="351308"/>
          </a:xfrm>
          <a:prstGeom prst="rect">
            <a:avLst/>
          </a:prstGeom>
        </p:spPr>
        <p:txBody>
          <a:bodyPr vert="horz" lIns="47092" tIns="23546" rIns="47092" bIns="23546" rtlCol="0"/>
          <a:lstStyle>
            <a:lvl1pPr algn="r">
              <a:defRPr sz="600"/>
            </a:lvl1pPr>
          </a:lstStyle>
          <a:p>
            <a:fld id="{BA6E888F-4D11-6642-A67A-175E177747A6}" type="datetimeFigureOut">
              <a:rPr lang="es-CL" smtClean="0"/>
              <a:t>24-02-2026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47092" tIns="23546" rIns="47092" bIns="23546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929348" y="3373337"/>
            <a:ext cx="7437707" cy="2761255"/>
          </a:xfrm>
          <a:prstGeom prst="rect">
            <a:avLst/>
          </a:prstGeom>
        </p:spPr>
        <p:txBody>
          <a:bodyPr vert="horz" lIns="47092" tIns="23546" rIns="47092" bIns="23546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659094"/>
            <a:ext cx="4028636" cy="351307"/>
          </a:xfrm>
          <a:prstGeom prst="rect">
            <a:avLst/>
          </a:prstGeom>
        </p:spPr>
        <p:txBody>
          <a:bodyPr vert="horz" lIns="47092" tIns="23546" rIns="47092" bIns="23546" rtlCol="0" anchor="b"/>
          <a:lstStyle>
            <a:lvl1pPr algn="l">
              <a:defRPr sz="6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5265562" y="6659094"/>
            <a:ext cx="4028636" cy="351307"/>
          </a:xfrm>
          <a:prstGeom prst="rect">
            <a:avLst/>
          </a:prstGeom>
        </p:spPr>
        <p:txBody>
          <a:bodyPr vert="horz" lIns="47092" tIns="23546" rIns="47092" bIns="23546" rtlCol="0" anchor="b"/>
          <a:lstStyle>
            <a:lvl1pPr algn="r">
              <a:defRPr sz="600"/>
            </a:lvl1pPr>
          </a:lstStyle>
          <a:p>
            <a:fld id="{235CC6FD-75C5-034E-BC56-691A10C4160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10829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CC6FD-75C5-034E-BC56-691A10C41604}" type="slidenum">
              <a:rPr lang="es-CL" smtClean="0"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95652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A4DCFF-58D8-97D2-51D3-6268BB696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3013" y="1850860"/>
            <a:ext cx="15078075" cy="3937329"/>
          </a:xfrm>
        </p:spPr>
        <p:txBody>
          <a:bodyPr anchor="b"/>
          <a:lstStyle>
            <a:lvl1pPr algn="ctr">
              <a:defRPr sz="9894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B0821F-352C-1076-2ECE-CDE7AF308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3013" y="5940028"/>
            <a:ext cx="15078075" cy="2730474"/>
          </a:xfrm>
        </p:spPr>
        <p:txBody>
          <a:bodyPr/>
          <a:lstStyle>
            <a:lvl1pPr marL="0" indent="0" algn="ctr">
              <a:buNone/>
              <a:defRPr sz="3958"/>
            </a:lvl1pPr>
            <a:lvl2pPr marL="753923" indent="0" algn="ctr">
              <a:buNone/>
              <a:defRPr sz="3298"/>
            </a:lvl2pPr>
            <a:lvl3pPr marL="1507846" indent="0" algn="ctr">
              <a:buNone/>
              <a:defRPr sz="2968"/>
            </a:lvl3pPr>
            <a:lvl4pPr marL="2261768" indent="0" algn="ctr">
              <a:buNone/>
              <a:defRPr sz="2638"/>
            </a:lvl4pPr>
            <a:lvl5pPr marL="3015691" indent="0" algn="ctr">
              <a:buNone/>
              <a:defRPr sz="2638"/>
            </a:lvl5pPr>
            <a:lvl6pPr marL="3769614" indent="0" algn="ctr">
              <a:buNone/>
              <a:defRPr sz="2638"/>
            </a:lvl6pPr>
            <a:lvl7pPr marL="4523537" indent="0" algn="ctr">
              <a:buNone/>
              <a:defRPr sz="2638"/>
            </a:lvl7pPr>
            <a:lvl8pPr marL="5277460" indent="0" algn="ctr">
              <a:buNone/>
              <a:defRPr sz="2638"/>
            </a:lvl8pPr>
            <a:lvl9pPr marL="6031382" indent="0" algn="ctr">
              <a:buNone/>
              <a:defRPr sz="2638"/>
            </a:lvl9pPr>
          </a:lstStyle>
          <a:p>
            <a:r>
              <a:rPr lang="es-MX"/>
              <a:t>Haz clic para editar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FF513E-E201-4345-522F-05D5BDC94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2371351-BD5F-0CBD-6276-4BE74B70A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B4A449-F555-EC65-0F1B-0ABB7AA84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22483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406267-7792-D819-1250-3B80F216C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C545AC6-7292-773C-7509-D7E1D0B69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C3A385-780F-B272-80CB-E3EE27208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E7FDF5-4CCA-2A20-13BC-D406ED96A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BF13AE1-0243-5662-3E9D-89565B76E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89105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72016D2-D6B9-D0D7-A956-FC3D8BE03C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4386996" y="602118"/>
            <a:ext cx="4334947" cy="9584151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C84FC73-6922-E6BE-8B37-9A3D83C84D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82157" y="602118"/>
            <a:ext cx="12753538" cy="9584151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029604-4D94-FF99-EACD-68549E652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AB03D43-86E0-0338-2B20-C4B28C452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02D1C4-EEBA-36AC-255B-B421F28F6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154338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23E6B1A-7AB0-C547-8394-097517D6C81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0821498"/>
            <a:ext cx="19059478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245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535A15-CC56-D4D0-6469-74F8CA91D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61CDD0-AEA2-E1E1-8449-BEFC90594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E313E17-511C-62B9-D495-4FA064341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45FD42-27BC-120C-3AF3-D3D355B05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ED70BB-D70F-5C80-BEC5-C6A31C94A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42600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8923E4-E3C8-5760-2CD0-CDF9BFCBF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86" y="2819485"/>
            <a:ext cx="17339786" cy="4704375"/>
          </a:xfrm>
        </p:spPr>
        <p:txBody>
          <a:bodyPr anchor="b"/>
          <a:lstStyle>
            <a:lvl1pPr>
              <a:defRPr sz="9894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F085F8F-91AC-DEDF-BDC7-BE1F89C4C0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86" y="7568366"/>
            <a:ext cx="17339786" cy="2473919"/>
          </a:xfrm>
        </p:spPr>
        <p:txBody>
          <a:bodyPr/>
          <a:lstStyle>
            <a:lvl1pPr marL="0" indent="0">
              <a:buNone/>
              <a:defRPr sz="3958">
                <a:solidFill>
                  <a:schemeClr val="tx1">
                    <a:tint val="75000"/>
                  </a:schemeClr>
                </a:solidFill>
              </a:defRPr>
            </a:lvl1pPr>
            <a:lvl2pPr marL="753923" indent="0">
              <a:buNone/>
              <a:defRPr sz="329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3BA4FA8-08B8-0E66-F01F-B235F110B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1ACA919-6BF3-42BD-DBC7-09A7CBD6F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6715315-E27F-B452-CA46-776C4AE89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14136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98B64B-EBCD-6853-58B8-B2CA0C7D4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DF2E63-4791-D0B1-D362-7EB60DD0D0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82157" y="3010591"/>
            <a:ext cx="8544243" cy="7175679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718DFB6-1BE9-C5A5-B8E5-C1BF4C301D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77700" y="3010591"/>
            <a:ext cx="8544243" cy="7175679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7BC9F7E-0C80-2B3B-50ED-2EA3038F2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FB1FDDF-62D9-10D0-3A15-E051505E9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530564F-FADB-7B9D-90E1-AF826F8D5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26473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89F778-08A9-A6B8-5C93-C5AAB8EAF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776" y="602119"/>
            <a:ext cx="17339786" cy="2185952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DB1367A-B26A-422F-D2BD-318663242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4776" y="2772362"/>
            <a:ext cx="8504976" cy="1358692"/>
          </a:xfrm>
        </p:spPr>
        <p:txBody>
          <a:bodyPr anchor="b"/>
          <a:lstStyle>
            <a:lvl1pPr marL="0" indent="0">
              <a:buNone/>
              <a:defRPr sz="3958" b="1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90EB983-DE50-2793-94B1-6282B8FB5E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84776" y="4131054"/>
            <a:ext cx="8504976" cy="6076159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8D20D19-F20A-717C-BA4D-6B5661EBED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177701" y="2772362"/>
            <a:ext cx="8546861" cy="1358692"/>
          </a:xfrm>
        </p:spPr>
        <p:txBody>
          <a:bodyPr anchor="b"/>
          <a:lstStyle>
            <a:lvl1pPr marL="0" indent="0">
              <a:buNone/>
              <a:defRPr sz="3958" b="1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2562768-89FD-AA2F-EB7A-2C15C13625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177701" y="4131054"/>
            <a:ext cx="8546861" cy="6076159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2A6A63F-08A7-06F9-6F36-72AC2E1E9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35A53C4-A8EF-EB7C-EA3A-6C78EC4B0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910B013-DDC7-D0B3-F289-335856F75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03713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17347E-68C2-47E3-D5CA-088E9958A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2526359-41CF-4EFB-0CDE-88ABEEC21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DB796C5-5685-6789-4FBC-3CF567A02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7E7E3A9-9B64-71CD-9D73-9DC2A402D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15190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686668C-654D-7680-D2F1-5951A5B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4641BD1-643A-0141-998D-BA2EF4BCA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D63F749-E945-0A95-968F-044A4AC32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17708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DDA742-F495-D4AC-270C-DA9999511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776" y="753957"/>
            <a:ext cx="6484095" cy="2638848"/>
          </a:xfrm>
        </p:spPr>
        <p:txBody>
          <a:bodyPr anchor="b"/>
          <a:lstStyle>
            <a:lvl1pPr>
              <a:defRPr sz="5277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77B855-60C9-AC83-44EF-14F710C39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6861" y="1628338"/>
            <a:ext cx="10177701" cy="8036969"/>
          </a:xfrm>
        </p:spPr>
        <p:txBody>
          <a:bodyPr/>
          <a:lstStyle>
            <a:lvl1pPr>
              <a:defRPr sz="5277"/>
            </a:lvl1pPr>
            <a:lvl2pPr>
              <a:defRPr sz="4617"/>
            </a:lvl2pPr>
            <a:lvl3pPr>
              <a:defRPr sz="3958"/>
            </a:lvl3pPr>
            <a:lvl4pPr>
              <a:defRPr sz="3298"/>
            </a:lvl4pPr>
            <a:lvl5pPr>
              <a:defRPr sz="3298"/>
            </a:lvl5pPr>
            <a:lvl6pPr>
              <a:defRPr sz="3298"/>
            </a:lvl6pPr>
            <a:lvl7pPr>
              <a:defRPr sz="3298"/>
            </a:lvl7pPr>
            <a:lvl8pPr>
              <a:defRPr sz="3298"/>
            </a:lvl8pPr>
            <a:lvl9pPr>
              <a:defRPr sz="3298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823DF89-AB5E-D209-90B6-FBB140BD18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4776" y="3392805"/>
            <a:ext cx="6484095" cy="6285591"/>
          </a:xfrm>
        </p:spPr>
        <p:txBody>
          <a:bodyPr/>
          <a:lstStyle>
            <a:lvl1pPr marL="0" indent="0">
              <a:buNone/>
              <a:defRPr sz="2638"/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627FB68-BAF2-FAFC-20C5-50840A80B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0E96347-07C2-617F-DA6B-645148352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2B3FF74-E26C-3624-C160-FD84EBF2D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40625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E3DB23-2B68-8BE6-5BE8-74FB8AC89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776" y="753957"/>
            <a:ext cx="6484095" cy="2638848"/>
          </a:xfrm>
        </p:spPr>
        <p:txBody>
          <a:bodyPr anchor="b"/>
          <a:lstStyle>
            <a:lvl1pPr>
              <a:defRPr sz="5277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212C754-B8E4-3914-A69F-E1B36DCF67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546861" y="1628338"/>
            <a:ext cx="10177701" cy="8036969"/>
          </a:xfrm>
        </p:spPr>
        <p:txBody>
          <a:bodyPr/>
          <a:lstStyle>
            <a:lvl1pPr marL="0" indent="0">
              <a:buNone/>
              <a:defRPr sz="5277"/>
            </a:lvl1pPr>
            <a:lvl2pPr marL="753923" indent="0">
              <a:buNone/>
              <a:defRPr sz="4617"/>
            </a:lvl2pPr>
            <a:lvl3pPr marL="1507846" indent="0">
              <a:buNone/>
              <a:defRPr sz="3958"/>
            </a:lvl3pPr>
            <a:lvl4pPr marL="2261768" indent="0">
              <a:buNone/>
              <a:defRPr sz="3298"/>
            </a:lvl4pPr>
            <a:lvl5pPr marL="3015691" indent="0">
              <a:buNone/>
              <a:defRPr sz="3298"/>
            </a:lvl5pPr>
            <a:lvl6pPr marL="3769614" indent="0">
              <a:buNone/>
              <a:defRPr sz="3298"/>
            </a:lvl6pPr>
            <a:lvl7pPr marL="4523537" indent="0">
              <a:buNone/>
              <a:defRPr sz="3298"/>
            </a:lvl7pPr>
            <a:lvl8pPr marL="5277460" indent="0">
              <a:buNone/>
              <a:defRPr sz="3298"/>
            </a:lvl8pPr>
            <a:lvl9pPr marL="6031382" indent="0">
              <a:buNone/>
              <a:defRPr sz="3298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5A8F03C-2BE0-3A95-F000-ACD6AD1C7C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4776" y="3392805"/>
            <a:ext cx="6484095" cy="6285591"/>
          </a:xfrm>
        </p:spPr>
        <p:txBody>
          <a:bodyPr/>
          <a:lstStyle>
            <a:lvl1pPr marL="0" indent="0">
              <a:buNone/>
              <a:defRPr sz="2638"/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A51A9BF-B911-5C93-22DE-19FD68991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EDF1256-7E86-58E3-6661-FA1D67375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F1259D9-D8FC-1B56-BFFA-37357293A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34611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F454EFA-1F7B-877B-469B-2D764857A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157" y="602119"/>
            <a:ext cx="17339786" cy="2185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E7C16E2-A185-FEA6-7411-8103675A8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2157" y="3010591"/>
            <a:ext cx="17339786" cy="7175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3021F49-C348-4F08-D8CA-E6E1125C76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82157" y="10482093"/>
            <a:ext cx="4523423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1E2BA2-5BAF-A870-FA74-B2B0C7643B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59483" y="10482093"/>
            <a:ext cx="6785134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6E0C4E-A769-0FA6-B059-676054203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198520" y="10482093"/>
            <a:ext cx="4523423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826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72" r:id="rId1"/>
    <p:sldLayoutId id="2147485173" r:id="rId2"/>
    <p:sldLayoutId id="2147485174" r:id="rId3"/>
    <p:sldLayoutId id="2147485175" r:id="rId4"/>
    <p:sldLayoutId id="2147485176" r:id="rId5"/>
    <p:sldLayoutId id="2147485177" r:id="rId6"/>
    <p:sldLayoutId id="2147485178" r:id="rId7"/>
    <p:sldLayoutId id="2147485179" r:id="rId8"/>
    <p:sldLayoutId id="2147485180" r:id="rId9"/>
    <p:sldLayoutId id="2147485181" r:id="rId10"/>
    <p:sldLayoutId id="2147485182" r:id="rId11"/>
    <p:sldLayoutId id="2147485183" r:id="rId12"/>
  </p:sldLayoutIdLst>
  <p:txStyles>
    <p:titleStyle>
      <a:lvl1pPr algn="l" defTabSz="1507846" rtl="0" eaLnBrk="1" latinLnBrk="0" hangingPunct="1">
        <a:lnSpc>
          <a:spcPct val="90000"/>
        </a:lnSpc>
        <a:spcBef>
          <a:spcPct val="0"/>
        </a:spcBef>
        <a:buNone/>
        <a:defRPr sz="725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6961" indent="-376961" algn="l" defTabSz="1507846" rtl="0" eaLnBrk="1" latinLnBrk="0" hangingPunct="1">
        <a:lnSpc>
          <a:spcPct val="90000"/>
        </a:lnSpc>
        <a:spcBef>
          <a:spcPts val="1649"/>
        </a:spcBef>
        <a:buFont typeface="Arial" panose="020B0604020202020204" pitchFamily="34" charset="0"/>
        <a:buChar char="•"/>
        <a:defRPr sz="4617" kern="1200">
          <a:solidFill>
            <a:schemeClr val="tx1"/>
          </a:solidFill>
          <a:latin typeface="+mn-lt"/>
          <a:ea typeface="+mn-ea"/>
          <a:cs typeface="+mn-cs"/>
        </a:defRPr>
      </a:lvl1pPr>
      <a:lvl2pPr marL="1130884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3958" kern="1200">
          <a:solidFill>
            <a:schemeClr val="tx1"/>
          </a:solidFill>
          <a:latin typeface="+mn-lt"/>
          <a:ea typeface="+mn-ea"/>
          <a:cs typeface="+mn-cs"/>
        </a:defRPr>
      </a:lvl2pPr>
      <a:lvl3pPr marL="1884807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3298" kern="1200">
          <a:solidFill>
            <a:schemeClr val="tx1"/>
          </a:solidFill>
          <a:latin typeface="+mn-lt"/>
          <a:ea typeface="+mn-ea"/>
          <a:cs typeface="+mn-cs"/>
        </a:defRPr>
      </a:lvl3pPr>
      <a:lvl4pPr marL="2638730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392653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4146575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900498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654421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408344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1pPr>
      <a:lvl2pPr marL="753923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2pPr>
      <a:lvl3pPr marL="1507846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3pPr>
      <a:lvl4pPr marL="2261768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015691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3769614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523537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277460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031382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gif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25.png"/><Relationship Id="rId7" Type="http://schemas.openxmlformats.org/officeDocument/2006/relationships/image" Target="../media/image4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26.svg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10" Type="http://schemas.openxmlformats.org/officeDocument/2006/relationships/image" Target="../media/image58.svg"/><Relationship Id="rId4" Type="http://schemas.openxmlformats.org/officeDocument/2006/relationships/image" Target="../media/image52.svg"/><Relationship Id="rId9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2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22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28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61EB7-9429-938F-2206-0C0DF1A1F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>
            <a:extLst>
              <a:ext uri="{FF2B5EF4-FFF2-40B4-BE49-F238E27FC236}">
                <a16:creationId xmlns:a16="http://schemas.microsoft.com/office/drawing/2014/main" id="{647993BD-1026-BE53-F0BF-6C1E19F33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050" name="Picture 2" descr="C:\Users\FHidalgoP\Downloads\Diapositiva1_portada3 (1).jpg">
            <a:extLst>
              <a:ext uri="{FF2B5EF4-FFF2-40B4-BE49-F238E27FC236}">
                <a16:creationId xmlns:a16="http://schemas.microsoft.com/office/drawing/2014/main" id="{E2C98402-7C99-52F0-8BAE-9D1EECF05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74162"/>
            <a:ext cx="20112192" cy="1130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F0EEF1A1-EED1-4A80-05D6-1A782B76E8A3}"/>
              </a:ext>
            </a:extLst>
          </p:cNvPr>
          <p:cNvSpPr txBox="1"/>
          <p:nvPr/>
        </p:nvSpPr>
        <p:spPr>
          <a:xfrm>
            <a:off x="831850" y="8161793"/>
            <a:ext cx="18564837" cy="222381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349884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6000" b="1" kern="100" dirty="0">
                <a:solidFill>
                  <a:schemeClr val="bg1"/>
                </a:solidFill>
                <a:highlight>
                  <a:srgbClr val="000000"/>
                </a:highlight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SISTEMAS DE TRANSMISIÓN</a:t>
            </a:r>
            <a:endParaRPr lang="es-CL" sz="6000" b="1" kern="100" dirty="0">
              <a:solidFill>
                <a:schemeClr val="bg1"/>
              </a:solidFill>
              <a:highlight>
                <a:srgbClr val="000000"/>
              </a:highlight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2400" b="1" kern="1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CAP. JACOB BARQUI PÉREZ</a:t>
            </a:r>
            <a:endParaRPr lang="es-CL" sz="2400" b="1" kern="1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CuadroTexto 1">
            <a:extLst>
              <a:ext uri="{FF2B5EF4-FFF2-40B4-BE49-F238E27FC236}">
                <a16:creationId xmlns:a16="http://schemas.microsoft.com/office/drawing/2014/main" id="{04A64BD5-A679-1220-6BE4-18316EBEAFEE}"/>
              </a:ext>
            </a:extLst>
          </p:cNvPr>
          <p:cNvSpPr txBox="1"/>
          <p:nvPr/>
        </p:nvSpPr>
        <p:spPr>
          <a:xfrm>
            <a:off x="17637126" y="1937258"/>
            <a:ext cx="2051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s-CL" sz="2000" b="1">
                <a:solidFill>
                  <a:schemeClr val="bg1"/>
                </a:solidFill>
                <a:highlight>
                  <a:srgbClr val="000000"/>
                </a:highlight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FEB, 2026</a:t>
            </a:r>
            <a:endParaRPr lang="es-CL" sz="2000" b="1" dirty="0">
              <a:solidFill>
                <a:schemeClr val="bg1"/>
              </a:solidFill>
              <a:highlight>
                <a:srgbClr val="000000"/>
              </a:highlight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7" name="Imagen 4">
            <a:extLst>
              <a:ext uri="{FF2B5EF4-FFF2-40B4-BE49-F238E27FC236}">
                <a16:creationId xmlns:a16="http://schemas.microsoft.com/office/drawing/2014/main" id="{75267336-5C6F-233B-B307-ACCAAEB663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8615" y="168276"/>
            <a:ext cx="1468072" cy="1600200"/>
          </a:xfrm>
          <a:prstGeom prst="rect">
            <a:avLst/>
          </a:prstGeom>
        </p:spPr>
      </p:pic>
      <p:pic>
        <p:nvPicPr>
          <p:cNvPr id="13" name="Imagen 12" descr="Logotipo&#10;&#10;El contenido generado por IA puede ser incorrecto.">
            <a:extLst>
              <a:ext uri="{FF2B5EF4-FFF2-40B4-BE49-F238E27FC236}">
                <a16:creationId xmlns:a16="http://schemas.microsoft.com/office/drawing/2014/main" id="{C9712216-5E15-034A-5027-79B61F1C67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657" y="-366510"/>
            <a:ext cx="1632386" cy="193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61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AFA625-675A-3752-8687-5B00EC0BD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1346A36-E85D-36ED-FA65-06AB66E9A8A6}"/>
              </a:ext>
            </a:extLst>
          </p:cNvPr>
          <p:cNvCxnSpPr>
            <a:cxnSpLocks/>
          </p:cNvCxnSpPr>
          <p:nvPr/>
        </p:nvCxnSpPr>
        <p:spPr>
          <a:xfrm>
            <a:off x="679450" y="-136525"/>
            <a:ext cx="0" cy="15240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bject 3">
            <a:extLst>
              <a:ext uri="{FF2B5EF4-FFF2-40B4-BE49-F238E27FC236}">
                <a16:creationId xmlns:a16="http://schemas.microsoft.com/office/drawing/2014/main" id="{C4AA5EC9-FA50-57B3-C64D-F0D40C3354D8}"/>
              </a:ext>
            </a:extLst>
          </p:cNvPr>
          <p:cNvSpPr txBox="1"/>
          <p:nvPr/>
        </p:nvSpPr>
        <p:spPr>
          <a:xfrm>
            <a:off x="1382157" y="-44605"/>
            <a:ext cx="18277439" cy="1609928"/>
          </a:xfrm>
          <a:prstGeom prst="rect">
            <a:avLst/>
          </a:prstGeom>
          <a:noFill/>
        </p:spPr>
        <p:txBody>
          <a:bodyPr vert="horz" wrap="square" lIns="0" tIns="349885" rIns="0" bIns="0" rtlCol="0">
            <a:spAutoFit/>
          </a:bodyPr>
          <a:lstStyle/>
          <a:p>
            <a:r>
              <a:rPr lang="es-ES" sz="4400" b="1" dirty="0">
                <a:latin typeface="Atkinson Hyperlegible" pitchFamily="2" charset="77"/>
              </a:rPr>
              <a:t>DESCRIPCIÓN GENERAL DE LOS DISTINTOS MEDIOS FÍSICOS DE TRANSMISIÓN.</a:t>
            </a:r>
          </a:p>
          <a:p>
            <a:pPr>
              <a:lnSpc>
                <a:spcPct val="150000"/>
              </a:lnSpc>
            </a:pPr>
            <a:endParaRPr lang="es-CL" sz="2800" b="1" kern="100" dirty="0">
              <a:effectLst/>
              <a:latin typeface="Atkinson Hyperlegible" pitchFamily="2" charset="77"/>
              <a:ea typeface="Calibri" panose="020F0502020204030204" pitchFamily="34" charset="0"/>
              <a:cs typeface="Gotham" pitchFamily="2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B8DF272-D90E-A822-23E5-45828A92DB84}"/>
              </a:ext>
            </a:extLst>
          </p:cNvPr>
          <p:cNvSpPr txBox="1"/>
          <p:nvPr/>
        </p:nvSpPr>
        <p:spPr>
          <a:xfrm>
            <a:off x="1382156" y="1558645"/>
            <a:ext cx="170557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dirty="0"/>
              <a:t>Clasificación de los medios de </a:t>
            </a:r>
            <a:r>
              <a:rPr lang="es-ES" sz="4000" dirty="0" err="1"/>
              <a:t>Tx</a:t>
            </a:r>
            <a:endParaRPr lang="es-CL" sz="4000"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DB84E079-385C-885F-4253-9A09CD883E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052297"/>
              </p:ext>
            </p:extLst>
          </p:nvPr>
        </p:nvGraphicFramePr>
        <p:xfrm>
          <a:off x="846666" y="2320146"/>
          <a:ext cx="18812934" cy="543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5489">
                  <a:extLst>
                    <a:ext uri="{9D8B030D-6E8A-4147-A177-3AD203B41FA5}">
                      <a16:colId xmlns:a16="http://schemas.microsoft.com/office/drawing/2014/main" val="1567698843"/>
                    </a:ext>
                  </a:extLst>
                </a:gridCol>
                <a:gridCol w="6705832">
                  <a:extLst>
                    <a:ext uri="{9D8B030D-6E8A-4147-A177-3AD203B41FA5}">
                      <a16:colId xmlns:a16="http://schemas.microsoft.com/office/drawing/2014/main" val="109187572"/>
                    </a:ext>
                  </a:extLst>
                </a:gridCol>
                <a:gridCol w="2700635">
                  <a:extLst>
                    <a:ext uri="{9D8B030D-6E8A-4147-A177-3AD203B41FA5}">
                      <a16:colId xmlns:a16="http://schemas.microsoft.com/office/drawing/2014/main" val="1376976590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1946557623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3595090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OBJETIVO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MEDIOS FÍSICOS DE TX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SDN</a:t>
                      </a:r>
                      <a:endParaRPr lang="es-C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TRABAJO GRUPAL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CONSULTAS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712192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BD3B49F9-3305-6E94-7AA8-484FFF659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2344" y="3618720"/>
            <a:ext cx="3235557" cy="32355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▷ Fibra óptica: qué es, para qué se usa y cómo funciona">
            <a:extLst>
              <a:ext uri="{FF2B5EF4-FFF2-40B4-BE49-F238E27FC236}">
                <a16:creationId xmlns:a16="http://schemas.microsoft.com/office/drawing/2014/main" id="{0047B454-CC68-3EFE-4CC5-D518C0C8B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0236" y="3084849"/>
            <a:ext cx="3945796" cy="38934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ibra óptica multimodo - Wikipedia, la enciclopedia libre">
            <a:extLst>
              <a:ext uri="{FF2B5EF4-FFF2-40B4-BE49-F238E27FC236}">
                <a16:creationId xmlns:a16="http://schemas.microsoft.com/office/drawing/2014/main" id="{17C7D98A-A842-068C-1330-200278432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2522" y="7574984"/>
            <a:ext cx="3761223" cy="28284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ONECTORES TELEFONICOS">
            <a:extLst>
              <a:ext uri="{FF2B5EF4-FFF2-40B4-BE49-F238E27FC236}">
                <a16:creationId xmlns:a16="http://schemas.microsoft.com/office/drawing/2014/main" id="{1D3FE883-FA0D-1161-69C8-93234205B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66" y="3263409"/>
            <a:ext cx="6768750" cy="28284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aja cable de red Exterior Cat 6 de 200 metros">
            <a:extLst>
              <a:ext uri="{FF2B5EF4-FFF2-40B4-BE49-F238E27FC236}">
                <a16:creationId xmlns:a16="http://schemas.microsoft.com/office/drawing/2014/main" id="{84D7F7CE-1806-2DF5-208E-E4347F1BA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722" y="6491361"/>
            <a:ext cx="3536298" cy="35362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Para qué sirve el cable coaxial y sus tipos -Blogs MAPFRE">
            <a:extLst>
              <a:ext uri="{FF2B5EF4-FFF2-40B4-BE49-F238E27FC236}">
                <a16:creationId xmlns:a16="http://schemas.microsoft.com/office/drawing/2014/main" id="{2C70749C-D50C-6D50-B75E-659FC2818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5801" y="7917375"/>
            <a:ext cx="5773794" cy="21436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231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6BC3D1-2435-6C51-A36E-159844FE2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E48CAE47-6832-B77D-2AE5-D374F92464B0}"/>
              </a:ext>
            </a:extLst>
          </p:cNvPr>
          <p:cNvCxnSpPr>
            <a:cxnSpLocks/>
          </p:cNvCxnSpPr>
          <p:nvPr/>
        </p:nvCxnSpPr>
        <p:spPr>
          <a:xfrm>
            <a:off x="679450" y="-136525"/>
            <a:ext cx="0" cy="15240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bject 3">
            <a:extLst>
              <a:ext uri="{FF2B5EF4-FFF2-40B4-BE49-F238E27FC236}">
                <a16:creationId xmlns:a16="http://schemas.microsoft.com/office/drawing/2014/main" id="{2FFC978D-5348-1275-51B6-3A9EAC908F1E}"/>
              </a:ext>
            </a:extLst>
          </p:cNvPr>
          <p:cNvSpPr txBox="1"/>
          <p:nvPr/>
        </p:nvSpPr>
        <p:spPr>
          <a:xfrm>
            <a:off x="1382157" y="-44605"/>
            <a:ext cx="18277439" cy="1609928"/>
          </a:xfrm>
          <a:prstGeom prst="rect">
            <a:avLst/>
          </a:prstGeom>
          <a:noFill/>
        </p:spPr>
        <p:txBody>
          <a:bodyPr vert="horz" wrap="square" lIns="0" tIns="349885" rIns="0" bIns="0" rtlCol="0">
            <a:spAutoFit/>
          </a:bodyPr>
          <a:lstStyle/>
          <a:p>
            <a:r>
              <a:rPr lang="es-ES" sz="4400" b="1" dirty="0">
                <a:latin typeface="Atkinson Hyperlegible" pitchFamily="2" charset="77"/>
              </a:rPr>
              <a:t>DESCRIPCIÓN GENERAL DE LOS DISTINTOS MEDIOS FÍSICOS DE TRANSMISIÓN.</a:t>
            </a:r>
          </a:p>
          <a:p>
            <a:pPr>
              <a:lnSpc>
                <a:spcPct val="150000"/>
              </a:lnSpc>
            </a:pPr>
            <a:endParaRPr lang="es-CL" sz="2800" b="1" kern="100" dirty="0">
              <a:effectLst/>
              <a:latin typeface="Atkinson Hyperlegible" pitchFamily="2" charset="77"/>
              <a:ea typeface="Calibri" panose="020F0502020204030204" pitchFamily="34" charset="0"/>
              <a:cs typeface="Gotham" pitchFamily="2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F352F97-C31B-E759-8A09-3C707E2ED1EB}"/>
              </a:ext>
            </a:extLst>
          </p:cNvPr>
          <p:cNvSpPr txBox="1"/>
          <p:nvPr/>
        </p:nvSpPr>
        <p:spPr>
          <a:xfrm>
            <a:off x="1382156" y="1558645"/>
            <a:ext cx="170557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dirty="0"/>
              <a:t>Clasificación de los medios de </a:t>
            </a:r>
            <a:r>
              <a:rPr lang="es-ES" sz="4000" dirty="0" err="1"/>
              <a:t>Tx</a:t>
            </a:r>
            <a:endParaRPr lang="es-CL" sz="4000"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C3D31FA3-160B-E739-ED41-F0837C9F606C}"/>
              </a:ext>
            </a:extLst>
          </p:cNvPr>
          <p:cNvGraphicFramePr>
            <a:graphicFrameLocks noGrp="1"/>
          </p:cNvGraphicFramePr>
          <p:nvPr/>
        </p:nvGraphicFramePr>
        <p:xfrm>
          <a:off x="846666" y="2320146"/>
          <a:ext cx="18812934" cy="543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5489">
                  <a:extLst>
                    <a:ext uri="{9D8B030D-6E8A-4147-A177-3AD203B41FA5}">
                      <a16:colId xmlns:a16="http://schemas.microsoft.com/office/drawing/2014/main" val="1567698843"/>
                    </a:ext>
                  </a:extLst>
                </a:gridCol>
                <a:gridCol w="6705832">
                  <a:extLst>
                    <a:ext uri="{9D8B030D-6E8A-4147-A177-3AD203B41FA5}">
                      <a16:colId xmlns:a16="http://schemas.microsoft.com/office/drawing/2014/main" val="109187572"/>
                    </a:ext>
                  </a:extLst>
                </a:gridCol>
                <a:gridCol w="2700635">
                  <a:extLst>
                    <a:ext uri="{9D8B030D-6E8A-4147-A177-3AD203B41FA5}">
                      <a16:colId xmlns:a16="http://schemas.microsoft.com/office/drawing/2014/main" val="1376976590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1946557623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3595090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OBJETIVO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MEDIOS FÍSICOS DE TX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SDN</a:t>
                      </a:r>
                      <a:endParaRPr lang="es-C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TRABAJO GRUPAL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CONSULTAS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712192"/>
                  </a:ext>
                </a:extLst>
              </a:tr>
            </a:tbl>
          </a:graphicData>
        </a:graphic>
      </p:graphicFrame>
      <p:pic>
        <p:nvPicPr>
          <p:cNvPr id="6146" name="Picture 2" descr="Starlink Internet Satelital Kit (Antena + Router) – VICIF Technologies">
            <a:extLst>
              <a:ext uri="{FF2B5EF4-FFF2-40B4-BE49-F238E27FC236}">
                <a16:creationId xmlns:a16="http://schemas.microsoft.com/office/drawing/2014/main" id="{53C42F79-E0CB-E1FC-0306-045384177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66" y="3246760"/>
            <a:ext cx="3341300" cy="22520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ntena Satelital 65 Cm + Lnb Cuadruple | Cuotas sin interés">
            <a:extLst>
              <a:ext uri="{FF2B5EF4-FFF2-40B4-BE49-F238E27FC236}">
                <a16:creationId xmlns:a16="http://schemas.microsoft.com/office/drawing/2014/main" id="{CEA82CFB-ECB5-A11D-EDFF-5D8F6B77B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966" y="5654675"/>
            <a:ext cx="3311670" cy="32969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Antena Tv Digital Abierta Hd 3.5 Dbi Coaxial | Zialspa">
            <a:extLst>
              <a:ext uri="{FF2B5EF4-FFF2-40B4-BE49-F238E27FC236}">
                <a16:creationId xmlns:a16="http://schemas.microsoft.com/office/drawing/2014/main" id="{F29EC022-A836-F394-6CAD-D1707D906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649" y="6597350"/>
            <a:ext cx="2391854" cy="23918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 descr="Imagen que contiene pájaro, firmar, alambre, colgando&#10;&#10;El contenido generado por IA puede ser incorrecto.">
            <a:extLst>
              <a:ext uri="{FF2B5EF4-FFF2-40B4-BE49-F238E27FC236}">
                <a16:creationId xmlns:a16="http://schemas.microsoft.com/office/drawing/2014/main" id="{49366275-2008-0766-B7F1-348A8D89E3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3029" y="3168573"/>
            <a:ext cx="5414061" cy="46603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154" name="Picture 10" descr="ANTENAS DE BASE DE VHF, UHF, DOBLE BANDA DE FIBRA Y ALUMINIO">
            <a:extLst>
              <a:ext uri="{FF2B5EF4-FFF2-40B4-BE49-F238E27FC236}">
                <a16:creationId xmlns:a16="http://schemas.microsoft.com/office/drawing/2014/main" id="{689235A8-0571-400B-5CE6-528A82670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7843" y="5941753"/>
            <a:ext cx="2916549" cy="43827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Enlaces Microondas – NAVYCOM">
            <a:extLst>
              <a:ext uri="{FF2B5EF4-FFF2-40B4-BE49-F238E27FC236}">
                <a16:creationId xmlns:a16="http://schemas.microsoft.com/office/drawing/2014/main" id="{68895C64-BC40-3367-AA1E-467DDAD4E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153" y="3246760"/>
            <a:ext cx="2683446" cy="39097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056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442DED-CF5B-D634-09E3-37C67226C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E4DD5E98-6EB7-ED78-FBB8-1A7DD0B750CB}"/>
              </a:ext>
            </a:extLst>
          </p:cNvPr>
          <p:cNvCxnSpPr>
            <a:cxnSpLocks/>
          </p:cNvCxnSpPr>
          <p:nvPr/>
        </p:nvCxnSpPr>
        <p:spPr>
          <a:xfrm>
            <a:off x="679450" y="-136525"/>
            <a:ext cx="0" cy="15240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bject 3">
            <a:extLst>
              <a:ext uri="{FF2B5EF4-FFF2-40B4-BE49-F238E27FC236}">
                <a16:creationId xmlns:a16="http://schemas.microsoft.com/office/drawing/2014/main" id="{D68530B9-6E58-8E17-CBA9-225C07E6C485}"/>
              </a:ext>
            </a:extLst>
          </p:cNvPr>
          <p:cNvSpPr txBox="1"/>
          <p:nvPr/>
        </p:nvSpPr>
        <p:spPr>
          <a:xfrm>
            <a:off x="1382157" y="-44605"/>
            <a:ext cx="18277439" cy="1609928"/>
          </a:xfrm>
          <a:prstGeom prst="rect">
            <a:avLst/>
          </a:prstGeom>
          <a:noFill/>
        </p:spPr>
        <p:txBody>
          <a:bodyPr vert="horz" wrap="square" lIns="0" tIns="349885" rIns="0" bIns="0" rtlCol="0">
            <a:spAutoFit/>
          </a:bodyPr>
          <a:lstStyle/>
          <a:p>
            <a:r>
              <a:rPr lang="es-ES" sz="4400" b="1" dirty="0">
                <a:latin typeface="Atkinson Hyperlegible" pitchFamily="2" charset="77"/>
              </a:rPr>
              <a:t>DESCRIPCIÓN GENERAL DE LOS DISTINTOS MEDIOS FÍSICOS DE TRANSMISIÓN.</a:t>
            </a:r>
          </a:p>
          <a:p>
            <a:pPr>
              <a:lnSpc>
                <a:spcPct val="150000"/>
              </a:lnSpc>
            </a:pPr>
            <a:endParaRPr lang="es-CL" sz="2800" b="1" kern="100" dirty="0">
              <a:effectLst/>
              <a:latin typeface="Atkinson Hyperlegible" pitchFamily="2" charset="77"/>
              <a:ea typeface="Calibri" panose="020F0502020204030204" pitchFamily="34" charset="0"/>
              <a:cs typeface="Gotham" pitchFamily="2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F379D96-9E16-C7AE-0691-7B726692E2AD}"/>
              </a:ext>
            </a:extLst>
          </p:cNvPr>
          <p:cNvSpPr txBox="1"/>
          <p:nvPr/>
        </p:nvSpPr>
        <p:spPr>
          <a:xfrm>
            <a:off x="1382156" y="1558645"/>
            <a:ext cx="170557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dirty="0"/>
              <a:t>Clasificación de los medios de </a:t>
            </a:r>
            <a:r>
              <a:rPr lang="es-ES" sz="4000" dirty="0" err="1"/>
              <a:t>Tx</a:t>
            </a:r>
            <a:endParaRPr lang="es-CL" sz="4000"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3F07863D-871F-BE3F-0791-451BC9E2FE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540921"/>
              </p:ext>
            </p:extLst>
          </p:nvPr>
        </p:nvGraphicFramePr>
        <p:xfrm>
          <a:off x="846666" y="2320146"/>
          <a:ext cx="18812934" cy="543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5489">
                  <a:extLst>
                    <a:ext uri="{9D8B030D-6E8A-4147-A177-3AD203B41FA5}">
                      <a16:colId xmlns:a16="http://schemas.microsoft.com/office/drawing/2014/main" val="1567698843"/>
                    </a:ext>
                  </a:extLst>
                </a:gridCol>
                <a:gridCol w="6705832">
                  <a:extLst>
                    <a:ext uri="{9D8B030D-6E8A-4147-A177-3AD203B41FA5}">
                      <a16:colId xmlns:a16="http://schemas.microsoft.com/office/drawing/2014/main" val="109187572"/>
                    </a:ext>
                  </a:extLst>
                </a:gridCol>
                <a:gridCol w="2700635">
                  <a:extLst>
                    <a:ext uri="{9D8B030D-6E8A-4147-A177-3AD203B41FA5}">
                      <a16:colId xmlns:a16="http://schemas.microsoft.com/office/drawing/2014/main" val="1376976590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1946557623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3595090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OBJETIVO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MEDIOS FÍSICOS DE TX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SDN</a:t>
                      </a:r>
                      <a:endParaRPr lang="es-C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TRABAJO GRUPAL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CONSULTAS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712192"/>
                  </a:ext>
                </a:extLst>
              </a:tr>
            </a:tbl>
          </a:graphicData>
        </a:graphic>
      </p:graphicFrame>
      <p:sp>
        <p:nvSpPr>
          <p:cNvPr id="8" name="5 Rectángulo">
            <a:extLst>
              <a:ext uri="{FF2B5EF4-FFF2-40B4-BE49-F238E27FC236}">
                <a16:creationId xmlns:a16="http://schemas.microsoft.com/office/drawing/2014/main" id="{F7B0B7E6-BB6B-3717-1085-54B2438B17F8}"/>
              </a:ext>
            </a:extLst>
          </p:cNvPr>
          <p:cNvSpPr/>
          <p:nvPr/>
        </p:nvSpPr>
        <p:spPr>
          <a:xfrm>
            <a:off x="1893471" y="3771856"/>
            <a:ext cx="12779393" cy="1151084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es-ES" sz="4000" b="1" dirty="0">
                <a:latin typeface="Atkinson Hyperlegible"/>
                <a:cs typeface="Times New Roman"/>
              </a:rPr>
              <a:t>¿Puedo transformar los medios mediante adaptadores?</a:t>
            </a:r>
          </a:p>
        </p:txBody>
      </p:sp>
      <p:pic>
        <p:nvPicPr>
          <p:cNvPr id="10" name="Gráfico 9" descr="Signo de interrogación con relleno sólido">
            <a:extLst>
              <a:ext uri="{FF2B5EF4-FFF2-40B4-BE49-F238E27FC236}">
                <a16:creationId xmlns:a16="http://schemas.microsoft.com/office/drawing/2014/main" id="{FBEAD041-A247-A39E-1A3E-9A24F63B0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672864" y="1967506"/>
            <a:ext cx="1977709" cy="1977709"/>
          </a:xfrm>
          <a:prstGeom prst="rect">
            <a:avLst/>
          </a:prstGeom>
        </p:spPr>
      </p:pic>
      <p:pic>
        <p:nvPicPr>
          <p:cNvPr id="11" name="Gráfico 10" descr="Bocadillo de pensamiento contorno">
            <a:extLst>
              <a:ext uri="{FF2B5EF4-FFF2-40B4-BE49-F238E27FC236}">
                <a16:creationId xmlns:a16="http://schemas.microsoft.com/office/drawing/2014/main" id="{180F1CD3-60D3-4054-F85A-A6B78A25F7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729040" y="1329756"/>
            <a:ext cx="3865359" cy="3865359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46D85317-32E5-535B-D103-BC09823FEE29}"/>
              </a:ext>
            </a:extLst>
          </p:cNvPr>
          <p:cNvSpPr txBox="1"/>
          <p:nvPr/>
        </p:nvSpPr>
        <p:spPr>
          <a:xfrm>
            <a:off x="2623279" y="5274632"/>
            <a:ext cx="1609866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dirty="0">
                <a:latin typeface="Atkinson Hyperlegible"/>
              </a:rPr>
              <a:t>Sí, pero……….</a:t>
            </a:r>
          </a:p>
          <a:p>
            <a:pPr algn="just"/>
            <a:endParaRPr lang="es-CL" sz="2800" dirty="0">
              <a:latin typeface="Atkinson Hyperlegible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FA8BD89-7DD4-6647-CEDD-4E9886AA9AF1}"/>
              </a:ext>
            </a:extLst>
          </p:cNvPr>
          <p:cNvSpPr txBox="1"/>
          <p:nvPr/>
        </p:nvSpPr>
        <p:spPr>
          <a:xfrm>
            <a:off x="2346863" y="6842596"/>
            <a:ext cx="63952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Atkinson Hyperlegible"/>
              </a:rPr>
              <a:t>⚠️ </a:t>
            </a:r>
            <a:r>
              <a:rPr lang="es-ES" sz="2400" b="1" dirty="0">
                <a:latin typeface="Atkinson Hyperlegible"/>
              </a:rPr>
              <a:t>Nota al margen:</a:t>
            </a:r>
          </a:p>
          <a:p>
            <a:r>
              <a:rPr lang="es-ES" sz="2400" i="1" dirty="0">
                <a:latin typeface="Atkinson Hyperlegible"/>
              </a:rPr>
              <a:t>“El medio impone límites: alcance, capacidad, </a:t>
            </a:r>
            <a:r>
              <a:rPr lang="es-ES" sz="2400" b="1" i="1" dirty="0">
                <a:latin typeface="Atkinson Hyperlegible"/>
              </a:rPr>
              <a:t>atenuación</a:t>
            </a:r>
            <a:r>
              <a:rPr lang="es-ES" sz="2400" i="1" dirty="0">
                <a:latin typeface="Atkinson Hyperlegible"/>
              </a:rPr>
              <a:t> e interferencias.”</a:t>
            </a:r>
            <a:endParaRPr lang="es-ES" sz="2400" dirty="0">
              <a:latin typeface="Atkinson Hyperlegible"/>
            </a:endParaRPr>
          </a:p>
        </p:txBody>
      </p:sp>
      <p:pic>
        <p:nvPicPr>
          <p:cNvPr id="3078" name="Picture 6" descr="Liberando el potencial de los módulos SFP de fibra: una guía completa -  Blog de AscentOptics">
            <a:extLst>
              <a:ext uri="{FF2B5EF4-FFF2-40B4-BE49-F238E27FC236}">
                <a16:creationId xmlns:a16="http://schemas.microsoft.com/office/drawing/2014/main" id="{BA5A2618-97D8-DF32-B099-566EE2F0A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9401" y="4925736"/>
            <a:ext cx="4876800" cy="4876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able de red RJ45 SSTP Cat6 fácil con herramienta de desconexión | Enchufes  modulares innovadores para una conectividad mejorada de Excellence Wire">
            <a:extLst>
              <a:ext uri="{FF2B5EF4-FFF2-40B4-BE49-F238E27FC236}">
                <a16:creationId xmlns:a16="http://schemas.microsoft.com/office/drawing/2014/main" id="{583862F3-BF4B-72F8-47E5-1761B0D7D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522" y="5654675"/>
            <a:ext cx="3560892" cy="35608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lecha: a la izquierda y derecha 16">
            <a:extLst>
              <a:ext uri="{FF2B5EF4-FFF2-40B4-BE49-F238E27FC236}">
                <a16:creationId xmlns:a16="http://schemas.microsoft.com/office/drawing/2014/main" id="{12A80F3B-3BFC-8465-F3CE-E0BD31439C3F}"/>
              </a:ext>
            </a:extLst>
          </p:cNvPr>
          <p:cNvSpPr/>
          <p:nvPr/>
        </p:nvSpPr>
        <p:spPr>
          <a:xfrm>
            <a:off x="12768331" y="7288689"/>
            <a:ext cx="1216152" cy="484632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12D74D7-86F7-C24D-087E-BA8639D5DAF5}"/>
              </a:ext>
            </a:extLst>
          </p:cNvPr>
          <p:cNvSpPr txBox="1"/>
          <p:nvPr/>
        </p:nvSpPr>
        <p:spPr>
          <a:xfrm>
            <a:off x="1658846" y="9406636"/>
            <a:ext cx="10050904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ES" sz="1600" dirty="0">
                <a:latin typeface="Atkinson Hyperlegible"/>
                <a:ea typeface="Calibri" panose="020F0502020204030204" pitchFamily="34" charset="0"/>
                <a:cs typeface="Times New Roman" panose="02020603050405020304" pitchFamily="18" charset="0"/>
              </a:rPr>
              <a:t>¿</a:t>
            </a:r>
            <a:r>
              <a:rPr lang="es-CL" sz="1600" dirty="0">
                <a:latin typeface="Atkinson Hyperlegible"/>
                <a:ea typeface="Calibri" panose="020F0502020204030204" pitchFamily="34" charset="0"/>
                <a:cs typeface="Times New Roman" panose="02020603050405020304" pitchFamily="18" charset="0"/>
              </a:rPr>
              <a:t>Qué es el </a:t>
            </a:r>
            <a:r>
              <a:rPr lang="es-CL" sz="1600" dirty="0" err="1">
                <a:latin typeface="Atkinson Hyperlegible"/>
                <a:ea typeface="Calibri" panose="020F0502020204030204" pitchFamily="34" charset="0"/>
                <a:cs typeface="Times New Roman" panose="02020603050405020304" pitchFamily="18" charset="0"/>
              </a:rPr>
              <a:t>AWG</a:t>
            </a:r>
            <a:r>
              <a:rPr lang="es-CL" sz="1600" dirty="0">
                <a:latin typeface="Atkinson Hyperlegible"/>
                <a:ea typeface="Calibri" panose="020F0502020204030204" pitchFamily="34" charset="0"/>
                <a:cs typeface="Times New Roman" panose="02020603050405020304" pitchFamily="18" charset="0"/>
              </a:rPr>
              <a:t> o calibre?</a:t>
            </a:r>
            <a:endParaRPr lang="es-CL" sz="1600" dirty="0">
              <a:effectLst/>
              <a:latin typeface="Atkinson Hyperlegible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9" name="Gráfico 18" descr="Calificación 3 estrella con relleno sólido">
            <a:extLst>
              <a:ext uri="{FF2B5EF4-FFF2-40B4-BE49-F238E27FC236}">
                <a16:creationId xmlns:a16="http://schemas.microsoft.com/office/drawing/2014/main" id="{030DCCEE-A100-487A-F0F0-AE4643E035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4793" y="8874483"/>
            <a:ext cx="1239135" cy="123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7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17" grpId="0" animBg="1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19DF2C-F014-19B1-90D1-03A6AB739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3750C97D-4844-73CD-B198-74F835DEB102}"/>
              </a:ext>
            </a:extLst>
          </p:cNvPr>
          <p:cNvCxnSpPr>
            <a:cxnSpLocks/>
          </p:cNvCxnSpPr>
          <p:nvPr/>
        </p:nvCxnSpPr>
        <p:spPr>
          <a:xfrm>
            <a:off x="679450" y="-136525"/>
            <a:ext cx="0" cy="15240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bject 3">
            <a:extLst>
              <a:ext uri="{FF2B5EF4-FFF2-40B4-BE49-F238E27FC236}">
                <a16:creationId xmlns:a16="http://schemas.microsoft.com/office/drawing/2014/main" id="{500C46C3-1570-6D66-0C9B-415B6B7AEA96}"/>
              </a:ext>
            </a:extLst>
          </p:cNvPr>
          <p:cNvSpPr txBox="1"/>
          <p:nvPr/>
        </p:nvSpPr>
        <p:spPr>
          <a:xfrm>
            <a:off x="1382157" y="-44605"/>
            <a:ext cx="18277439" cy="1609928"/>
          </a:xfrm>
          <a:prstGeom prst="rect">
            <a:avLst/>
          </a:prstGeom>
          <a:noFill/>
        </p:spPr>
        <p:txBody>
          <a:bodyPr vert="horz" wrap="square" lIns="0" tIns="349885" rIns="0" bIns="0" rtlCol="0">
            <a:spAutoFit/>
          </a:bodyPr>
          <a:lstStyle/>
          <a:p>
            <a:r>
              <a:rPr lang="es-ES" sz="4400" b="1" dirty="0">
                <a:latin typeface="Atkinson Hyperlegible" pitchFamily="2" charset="77"/>
              </a:rPr>
              <a:t>DESCRIPCIÓN GENERAL DE LOS DISTINTOS MEDIOS FÍSICOS DE TRANSMISIÓN.</a:t>
            </a:r>
          </a:p>
          <a:p>
            <a:pPr>
              <a:lnSpc>
                <a:spcPct val="150000"/>
              </a:lnSpc>
            </a:pPr>
            <a:endParaRPr lang="es-CL" sz="2800" b="1" kern="100" dirty="0">
              <a:effectLst/>
              <a:latin typeface="Atkinson Hyperlegible" pitchFamily="2" charset="77"/>
              <a:ea typeface="Calibri" panose="020F0502020204030204" pitchFamily="34" charset="0"/>
              <a:cs typeface="Gotham" pitchFamily="2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30E7155-60CE-CA08-F41C-1772560AC465}"/>
              </a:ext>
            </a:extLst>
          </p:cNvPr>
          <p:cNvSpPr txBox="1"/>
          <p:nvPr/>
        </p:nvSpPr>
        <p:spPr>
          <a:xfrm>
            <a:off x="1382156" y="1558645"/>
            <a:ext cx="170557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dirty="0"/>
              <a:t>Criterios de comparación de medios físicos</a:t>
            </a:r>
            <a:endParaRPr lang="es-CL" sz="4000"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C5C9EC2C-65E5-905D-9E39-0A4771F6A8B0}"/>
              </a:ext>
            </a:extLst>
          </p:cNvPr>
          <p:cNvGraphicFramePr>
            <a:graphicFrameLocks noGrp="1"/>
          </p:cNvGraphicFramePr>
          <p:nvPr/>
        </p:nvGraphicFramePr>
        <p:xfrm>
          <a:off x="846666" y="2320146"/>
          <a:ext cx="18812934" cy="543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5489">
                  <a:extLst>
                    <a:ext uri="{9D8B030D-6E8A-4147-A177-3AD203B41FA5}">
                      <a16:colId xmlns:a16="http://schemas.microsoft.com/office/drawing/2014/main" val="1567698843"/>
                    </a:ext>
                  </a:extLst>
                </a:gridCol>
                <a:gridCol w="6705832">
                  <a:extLst>
                    <a:ext uri="{9D8B030D-6E8A-4147-A177-3AD203B41FA5}">
                      <a16:colId xmlns:a16="http://schemas.microsoft.com/office/drawing/2014/main" val="109187572"/>
                    </a:ext>
                  </a:extLst>
                </a:gridCol>
                <a:gridCol w="2700635">
                  <a:extLst>
                    <a:ext uri="{9D8B030D-6E8A-4147-A177-3AD203B41FA5}">
                      <a16:colId xmlns:a16="http://schemas.microsoft.com/office/drawing/2014/main" val="1376976590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1946557623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3595090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OBJETIVO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MEDIOS FÍSICOS DE TX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SDN</a:t>
                      </a:r>
                      <a:endParaRPr lang="es-C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TRABAJO GRUPAL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CONSULTAS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712192"/>
                  </a:ext>
                </a:extLst>
              </a:tr>
            </a:tbl>
          </a:graphicData>
        </a:graphic>
      </p:graphicFrame>
      <p:sp>
        <p:nvSpPr>
          <p:cNvPr id="3" name="5 Rectángulo">
            <a:extLst>
              <a:ext uri="{FF2B5EF4-FFF2-40B4-BE49-F238E27FC236}">
                <a16:creationId xmlns:a16="http://schemas.microsoft.com/office/drawing/2014/main" id="{B13DAA8D-F5DA-70E9-1F9D-A913ED3A0AE9}"/>
              </a:ext>
            </a:extLst>
          </p:cNvPr>
          <p:cNvSpPr/>
          <p:nvPr/>
        </p:nvSpPr>
        <p:spPr>
          <a:xfrm>
            <a:off x="846666" y="3168573"/>
            <a:ext cx="17775273" cy="7478970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b="1" dirty="0">
                <a:latin typeface="Atkinson Hyperlegible"/>
              </a:rPr>
              <a:t>Capacidad (Ancho de banda)</a:t>
            </a:r>
            <a:endParaRPr lang="es-ES" sz="4000" dirty="0">
              <a:latin typeface="Atkinson Hyperlegible"/>
            </a:endParaRPr>
          </a:p>
          <a:p>
            <a:r>
              <a:rPr lang="es-ES" sz="4000" i="1" dirty="0">
                <a:latin typeface="Atkinson Hyperlegible"/>
              </a:rPr>
              <a:t>Cuántos datos por unidad de tiempo.</a:t>
            </a:r>
            <a:endParaRPr lang="es-ES" sz="4000" dirty="0">
              <a:latin typeface="Atkinson Hyperlegible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b="1" dirty="0">
                <a:latin typeface="Atkinson Hyperlegible"/>
              </a:rPr>
              <a:t>Alcance</a:t>
            </a:r>
            <a:endParaRPr lang="es-ES" sz="4000" dirty="0">
              <a:latin typeface="Atkinson Hyperlegible"/>
            </a:endParaRPr>
          </a:p>
          <a:p>
            <a:r>
              <a:rPr lang="es-ES" sz="4000" i="1" dirty="0">
                <a:latin typeface="Atkinson Hyperlegible"/>
              </a:rPr>
              <a:t>Distancia sin perder calidad/servicio.</a:t>
            </a:r>
            <a:endParaRPr lang="es-ES" sz="4000" dirty="0">
              <a:latin typeface="Atkinson Hyperlegible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b="1" dirty="0">
                <a:latin typeface="Atkinson Hyperlegible"/>
              </a:rPr>
              <a:t>Atenuación</a:t>
            </a:r>
            <a:endParaRPr lang="es-ES" sz="4000" dirty="0">
              <a:latin typeface="Atkinson Hyperlegible"/>
            </a:endParaRPr>
          </a:p>
          <a:p>
            <a:r>
              <a:rPr lang="es-ES" sz="4000" i="1" dirty="0">
                <a:latin typeface="Atkinson Hyperlegible"/>
              </a:rPr>
              <a:t>Pérdida de potencia con la distancia.</a:t>
            </a:r>
            <a:endParaRPr lang="es-ES" sz="4000" dirty="0">
              <a:latin typeface="Atkinson Hyperlegible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b="1" dirty="0">
                <a:latin typeface="Atkinson Hyperlegible"/>
              </a:rPr>
              <a:t>Interferencias / Inmunidad</a:t>
            </a:r>
            <a:endParaRPr lang="es-ES" sz="4000" dirty="0">
              <a:latin typeface="Atkinson Hyperlegible"/>
            </a:endParaRPr>
          </a:p>
          <a:p>
            <a:r>
              <a:rPr lang="es-ES" sz="4000" i="1" dirty="0">
                <a:latin typeface="Atkinson Hyperlegible"/>
              </a:rPr>
              <a:t>Sensibilidad a ruido o perturbaciones externas.</a:t>
            </a:r>
            <a:endParaRPr lang="es-ES" sz="4000" dirty="0">
              <a:latin typeface="Atkinson Hyperlegible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b="1" dirty="0">
                <a:latin typeface="Atkinson Hyperlegible"/>
              </a:rPr>
              <a:t>Latencia</a:t>
            </a:r>
            <a:endParaRPr lang="es-ES" sz="4000" dirty="0">
              <a:latin typeface="Atkinson Hyperlegible"/>
            </a:endParaRPr>
          </a:p>
          <a:p>
            <a:r>
              <a:rPr lang="es-ES" sz="4000" i="1" dirty="0">
                <a:latin typeface="Atkinson Hyperlegible"/>
              </a:rPr>
              <a:t>Tiempo de propagación y procesamiento (impacta servicios).</a:t>
            </a:r>
            <a:endParaRPr lang="es-ES" sz="4000" dirty="0">
              <a:latin typeface="Atkinson Hyperlegible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b="1" dirty="0">
                <a:latin typeface="Atkinson Hyperlegible"/>
              </a:rPr>
              <a:t>Costo y complejidad de despliegue</a:t>
            </a:r>
            <a:endParaRPr lang="es-ES" sz="4000" dirty="0">
              <a:latin typeface="Atkinson Hyperlegible"/>
            </a:endParaRPr>
          </a:p>
          <a:p>
            <a:r>
              <a:rPr lang="es-ES" sz="4000" i="1" dirty="0">
                <a:latin typeface="Atkinson Hyperlegible"/>
              </a:rPr>
              <a:t>Materiales, instalación, operación y mantenimiento.</a:t>
            </a:r>
            <a:endParaRPr lang="es-ES" sz="4000" dirty="0">
              <a:latin typeface="Atkinson Hyperlegible"/>
            </a:endParaRPr>
          </a:p>
        </p:txBody>
      </p:sp>
      <p:pic>
        <p:nvPicPr>
          <p:cNvPr id="5" name="Gráfico 4" descr="Oferta y demanda con relleno sólido">
            <a:extLst>
              <a:ext uri="{FF2B5EF4-FFF2-40B4-BE49-F238E27FC236}">
                <a16:creationId xmlns:a16="http://schemas.microsoft.com/office/drawing/2014/main" id="{4508E54C-04D1-3A12-E8C4-07F956046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82626" y="3195224"/>
            <a:ext cx="5140481" cy="5140481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EF1EAB79-2076-F0C4-44C8-9212BEAD953E}"/>
              </a:ext>
            </a:extLst>
          </p:cNvPr>
          <p:cNvSpPr txBox="1"/>
          <p:nvPr/>
        </p:nvSpPr>
        <p:spPr>
          <a:xfrm>
            <a:off x="13708802" y="7762191"/>
            <a:ext cx="63952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Atkinson Hyperlegible"/>
              </a:rPr>
              <a:t>⚠️ </a:t>
            </a:r>
            <a:r>
              <a:rPr lang="es-ES" sz="2400" b="1" dirty="0">
                <a:latin typeface="Atkinson Hyperlegible"/>
              </a:rPr>
              <a:t>Nota al margen:</a:t>
            </a:r>
          </a:p>
          <a:p>
            <a:r>
              <a:rPr lang="es-ES" sz="2400" i="1" dirty="0">
                <a:latin typeface="Atkinson Hyperlegible"/>
              </a:rPr>
              <a:t>¿Qué criterio es más importante?</a:t>
            </a:r>
            <a:endParaRPr lang="es-ES" sz="2400" dirty="0">
              <a:latin typeface="Atkinson Hyperlegible"/>
            </a:endParaRPr>
          </a:p>
        </p:txBody>
      </p:sp>
    </p:spTree>
    <p:extLst>
      <p:ext uri="{BB962C8B-B14F-4D97-AF65-F5344CB8AC3E}">
        <p14:creationId xmlns:p14="http://schemas.microsoft.com/office/powerpoint/2010/main" val="247918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6C6A2F-B4F2-9193-0FC1-F0CC08058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6BCC48A-518C-15AF-0591-7A5AD5FAAC9A}"/>
              </a:ext>
            </a:extLst>
          </p:cNvPr>
          <p:cNvCxnSpPr>
            <a:cxnSpLocks/>
          </p:cNvCxnSpPr>
          <p:nvPr/>
        </p:nvCxnSpPr>
        <p:spPr>
          <a:xfrm>
            <a:off x="679450" y="-136525"/>
            <a:ext cx="0" cy="15240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bject 3">
            <a:extLst>
              <a:ext uri="{FF2B5EF4-FFF2-40B4-BE49-F238E27FC236}">
                <a16:creationId xmlns:a16="http://schemas.microsoft.com/office/drawing/2014/main" id="{0EC9755F-C658-3120-322E-83CCE20C2615}"/>
              </a:ext>
            </a:extLst>
          </p:cNvPr>
          <p:cNvSpPr txBox="1"/>
          <p:nvPr/>
        </p:nvSpPr>
        <p:spPr>
          <a:xfrm>
            <a:off x="1382157" y="-44605"/>
            <a:ext cx="18277439" cy="1609928"/>
          </a:xfrm>
          <a:prstGeom prst="rect">
            <a:avLst/>
          </a:prstGeom>
          <a:noFill/>
        </p:spPr>
        <p:txBody>
          <a:bodyPr vert="horz" wrap="square" lIns="0" tIns="349885" rIns="0" bIns="0" rtlCol="0">
            <a:spAutoFit/>
          </a:bodyPr>
          <a:lstStyle/>
          <a:p>
            <a:r>
              <a:rPr lang="es-ES" sz="4400" b="1" dirty="0">
                <a:latin typeface="Atkinson Hyperlegible" pitchFamily="2" charset="77"/>
              </a:rPr>
              <a:t>DESCRIPCIÓN GENERAL DE LOS DISTINTOS MEDIOS FÍSICOS DE TRANSMISIÓN.</a:t>
            </a:r>
          </a:p>
          <a:p>
            <a:pPr>
              <a:lnSpc>
                <a:spcPct val="150000"/>
              </a:lnSpc>
            </a:pPr>
            <a:endParaRPr lang="es-CL" sz="2800" b="1" kern="100" dirty="0">
              <a:effectLst/>
              <a:latin typeface="Atkinson Hyperlegible" pitchFamily="2" charset="77"/>
              <a:ea typeface="Calibri" panose="020F0502020204030204" pitchFamily="34" charset="0"/>
              <a:cs typeface="Gotham" pitchFamily="2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C956524-6465-BFD5-54F1-B836689FFB76}"/>
              </a:ext>
            </a:extLst>
          </p:cNvPr>
          <p:cNvSpPr txBox="1"/>
          <p:nvPr/>
        </p:nvSpPr>
        <p:spPr>
          <a:xfrm>
            <a:off x="1382156" y="1558645"/>
            <a:ext cx="170557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dirty="0"/>
              <a:t>Comparación de medios físicos</a:t>
            </a:r>
            <a:endParaRPr lang="es-CL" sz="4000"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2CC751F0-23A6-DFFA-42A4-968CC7D4A3B7}"/>
              </a:ext>
            </a:extLst>
          </p:cNvPr>
          <p:cNvGraphicFramePr>
            <a:graphicFrameLocks noGrp="1"/>
          </p:cNvGraphicFramePr>
          <p:nvPr/>
        </p:nvGraphicFramePr>
        <p:xfrm>
          <a:off x="846666" y="2320146"/>
          <a:ext cx="18812934" cy="543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5489">
                  <a:extLst>
                    <a:ext uri="{9D8B030D-6E8A-4147-A177-3AD203B41FA5}">
                      <a16:colId xmlns:a16="http://schemas.microsoft.com/office/drawing/2014/main" val="1567698843"/>
                    </a:ext>
                  </a:extLst>
                </a:gridCol>
                <a:gridCol w="6705832">
                  <a:extLst>
                    <a:ext uri="{9D8B030D-6E8A-4147-A177-3AD203B41FA5}">
                      <a16:colId xmlns:a16="http://schemas.microsoft.com/office/drawing/2014/main" val="109187572"/>
                    </a:ext>
                  </a:extLst>
                </a:gridCol>
                <a:gridCol w="2700635">
                  <a:extLst>
                    <a:ext uri="{9D8B030D-6E8A-4147-A177-3AD203B41FA5}">
                      <a16:colId xmlns:a16="http://schemas.microsoft.com/office/drawing/2014/main" val="1376976590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1946557623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3595090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OBJETIVO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MEDIOS FÍSICOS DE TX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SDN</a:t>
                      </a:r>
                      <a:endParaRPr lang="es-C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TRABAJO GRUPAL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CONSULTAS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712192"/>
                  </a:ext>
                </a:extLst>
              </a:tr>
            </a:tbl>
          </a:graphicData>
        </a:graphic>
      </p:graphicFrame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2B7F4649-86E3-B9ED-073C-FADA13307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283328"/>
              </p:ext>
            </p:extLst>
          </p:nvPr>
        </p:nvGraphicFramePr>
        <p:xfrm>
          <a:off x="846666" y="2917512"/>
          <a:ext cx="18812930" cy="7177089"/>
        </p:xfrm>
        <a:graphic>
          <a:graphicData uri="http://schemas.openxmlformats.org/drawingml/2006/table">
            <a:tbl>
              <a:tblPr firstRow="1" firstCol="1" bandRow="1">
                <a:tableStyleId>{69C7853C-536D-4A76-A0AE-DD22124D55A5}</a:tableStyleId>
              </a:tblPr>
              <a:tblGrid>
                <a:gridCol w="3762586">
                  <a:extLst>
                    <a:ext uri="{9D8B030D-6E8A-4147-A177-3AD203B41FA5}">
                      <a16:colId xmlns:a16="http://schemas.microsoft.com/office/drawing/2014/main" val="959497316"/>
                    </a:ext>
                  </a:extLst>
                </a:gridCol>
                <a:gridCol w="3762586">
                  <a:extLst>
                    <a:ext uri="{9D8B030D-6E8A-4147-A177-3AD203B41FA5}">
                      <a16:colId xmlns:a16="http://schemas.microsoft.com/office/drawing/2014/main" val="3456116357"/>
                    </a:ext>
                  </a:extLst>
                </a:gridCol>
                <a:gridCol w="3762586">
                  <a:extLst>
                    <a:ext uri="{9D8B030D-6E8A-4147-A177-3AD203B41FA5}">
                      <a16:colId xmlns:a16="http://schemas.microsoft.com/office/drawing/2014/main" val="57846632"/>
                    </a:ext>
                  </a:extLst>
                </a:gridCol>
                <a:gridCol w="3762586">
                  <a:extLst>
                    <a:ext uri="{9D8B030D-6E8A-4147-A177-3AD203B41FA5}">
                      <a16:colId xmlns:a16="http://schemas.microsoft.com/office/drawing/2014/main" val="2863270294"/>
                    </a:ext>
                  </a:extLst>
                </a:gridCol>
                <a:gridCol w="3762586">
                  <a:extLst>
                    <a:ext uri="{9D8B030D-6E8A-4147-A177-3AD203B41FA5}">
                      <a16:colId xmlns:a16="http://schemas.microsoft.com/office/drawing/2014/main" val="3463194122"/>
                    </a:ext>
                  </a:extLst>
                </a:gridCol>
              </a:tblGrid>
              <a:tr h="5009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700">
                          <a:latin typeface="Atkinson Hyperlegible"/>
                        </a:rPr>
                        <a:t>Criterio</a:t>
                      </a:r>
                    </a:p>
                  </a:txBody>
                  <a:tcPr marL="84240" marR="84240" marT="42120" marB="421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700">
                          <a:latin typeface="Atkinson Hyperlegible"/>
                        </a:rPr>
                        <a:t>Par trenzado (cobre)</a:t>
                      </a:r>
                    </a:p>
                  </a:txBody>
                  <a:tcPr marL="84240" marR="84240" marT="42120" marB="421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700">
                          <a:latin typeface="Atkinson Hyperlegible"/>
                        </a:rPr>
                        <a:t>Coaxial (cobre)</a:t>
                      </a:r>
                    </a:p>
                  </a:txBody>
                  <a:tcPr marL="84240" marR="84240" marT="42120" marB="421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700">
                          <a:latin typeface="Atkinson Hyperlegible"/>
                        </a:rPr>
                        <a:t>Fibra óptica</a:t>
                      </a:r>
                    </a:p>
                  </a:txBody>
                  <a:tcPr marL="84240" marR="84240" marT="42120" marB="421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700">
                          <a:latin typeface="Atkinson Hyperlegible"/>
                        </a:rPr>
                        <a:t>RF (no guiado)</a:t>
                      </a:r>
                    </a:p>
                  </a:txBody>
                  <a:tcPr marL="84240" marR="84240" marT="42120" marB="42120" anchor="ctr"/>
                </a:tc>
                <a:extLst>
                  <a:ext uri="{0D108BD9-81ED-4DB2-BD59-A6C34878D82A}">
                    <a16:rowId xmlns:a16="http://schemas.microsoft.com/office/drawing/2014/main" val="2819100706"/>
                  </a:ext>
                </a:extLst>
              </a:tr>
              <a:tr h="5009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700" dirty="0">
                          <a:latin typeface="Atkinson Hyperlegible"/>
                        </a:rPr>
                        <a:t>Tipo de medio</a:t>
                      </a:r>
                    </a:p>
                  </a:txBody>
                  <a:tcPr marL="84240" marR="84240" marT="42120" marB="421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700">
                          <a:latin typeface="Atkinson Hyperlegible"/>
                        </a:rPr>
                        <a:t>Guiado</a:t>
                      </a:r>
                    </a:p>
                  </a:txBody>
                  <a:tcPr marL="84240" marR="84240" marT="42120" marB="421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700">
                          <a:latin typeface="Atkinson Hyperlegible"/>
                        </a:rPr>
                        <a:t>Guiado</a:t>
                      </a:r>
                    </a:p>
                  </a:txBody>
                  <a:tcPr marL="84240" marR="84240" marT="42120" marB="421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700">
                          <a:latin typeface="Atkinson Hyperlegible"/>
                        </a:rPr>
                        <a:t>Guiado</a:t>
                      </a:r>
                    </a:p>
                  </a:txBody>
                  <a:tcPr marL="84240" marR="84240" marT="42120" marB="421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700">
                          <a:latin typeface="Atkinson Hyperlegible"/>
                        </a:rPr>
                        <a:t>No guiado</a:t>
                      </a:r>
                    </a:p>
                  </a:txBody>
                  <a:tcPr marL="84240" marR="84240" marT="42120" marB="42120" anchor="ctr"/>
                </a:tc>
                <a:extLst>
                  <a:ext uri="{0D108BD9-81ED-4DB2-BD59-A6C34878D82A}">
                    <a16:rowId xmlns:a16="http://schemas.microsoft.com/office/drawing/2014/main" val="1879187440"/>
                  </a:ext>
                </a:extLst>
              </a:tr>
              <a:tr h="5009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700">
                          <a:latin typeface="Atkinson Hyperlegible"/>
                        </a:rPr>
                        <a:t>Capacidad (general)</a:t>
                      </a:r>
                    </a:p>
                  </a:txBody>
                  <a:tcPr marL="84240" marR="84240" marT="42120" marB="421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700">
                          <a:latin typeface="Atkinson Hyperlegible"/>
                        </a:rPr>
                        <a:t>Media</a:t>
                      </a:r>
                    </a:p>
                  </a:txBody>
                  <a:tcPr marL="84240" marR="84240" marT="42120" marB="421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700" dirty="0">
                          <a:latin typeface="Atkinson Hyperlegible"/>
                        </a:rPr>
                        <a:t>Media-baja</a:t>
                      </a:r>
                    </a:p>
                  </a:txBody>
                  <a:tcPr marL="84240" marR="84240" marT="42120" marB="421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700">
                          <a:latin typeface="Atkinson Hyperlegible"/>
                        </a:rPr>
                        <a:t>Alta</a:t>
                      </a:r>
                    </a:p>
                  </a:txBody>
                  <a:tcPr marL="84240" marR="84240" marT="42120" marB="421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700">
                          <a:latin typeface="Atkinson Hyperlegible"/>
                        </a:rPr>
                        <a:t>Variable</a:t>
                      </a:r>
                    </a:p>
                  </a:txBody>
                  <a:tcPr marL="84240" marR="84240" marT="42120" marB="42120" anchor="ctr"/>
                </a:tc>
                <a:extLst>
                  <a:ext uri="{0D108BD9-81ED-4DB2-BD59-A6C34878D82A}">
                    <a16:rowId xmlns:a16="http://schemas.microsoft.com/office/drawing/2014/main" val="3627760750"/>
                  </a:ext>
                </a:extLst>
              </a:tr>
              <a:tr h="5009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700">
                          <a:latin typeface="Atkinson Hyperlegible"/>
                        </a:rPr>
                        <a:t>Alcance (general)</a:t>
                      </a:r>
                    </a:p>
                  </a:txBody>
                  <a:tcPr marL="84240" marR="84240" marT="42120" marB="421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700">
                          <a:latin typeface="Atkinson Hyperlegible"/>
                        </a:rPr>
                        <a:t>Corto</a:t>
                      </a:r>
                    </a:p>
                  </a:txBody>
                  <a:tcPr marL="84240" marR="84240" marT="42120" marB="421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700">
                          <a:latin typeface="Atkinson Hyperlegible"/>
                        </a:rPr>
                        <a:t>Corto–medio</a:t>
                      </a:r>
                    </a:p>
                  </a:txBody>
                  <a:tcPr marL="84240" marR="84240" marT="42120" marB="421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700">
                          <a:latin typeface="Atkinson Hyperlegible"/>
                        </a:rPr>
                        <a:t>Medio–largo</a:t>
                      </a:r>
                    </a:p>
                  </a:txBody>
                  <a:tcPr marL="84240" marR="84240" marT="42120" marB="421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700">
                          <a:latin typeface="Atkinson Hyperlegible"/>
                        </a:rPr>
                        <a:t>Variable</a:t>
                      </a:r>
                    </a:p>
                  </a:txBody>
                  <a:tcPr marL="84240" marR="84240" marT="42120" marB="42120" anchor="ctr"/>
                </a:tc>
                <a:extLst>
                  <a:ext uri="{0D108BD9-81ED-4DB2-BD59-A6C34878D82A}">
                    <a16:rowId xmlns:a16="http://schemas.microsoft.com/office/drawing/2014/main" val="784591408"/>
                  </a:ext>
                </a:extLst>
              </a:tr>
              <a:tr h="5009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700">
                          <a:latin typeface="Atkinson Hyperlegible"/>
                        </a:rPr>
                        <a:t>Atenuación</a:t>
                      </a:r>
                    </a:p>
                  </a:txBody>
                  <a:tcPr marL="84240" marR="84240" marT="42120" marB="421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700" dirty="0">
                          <a:latin typeface="Atkinson Hyperlegible"/>
                        </a:rPr>
                        <a:t>Media</a:t>
                      </a:r>
                    </a:p>
                  </a:txBody>
                  <a:tcPr marL="84240" marR="84240" marT="42120" marB="421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700">
                          <a:latin typeface="Atkinson Hyperlegible"/>
                        </a:rPr>
                        <a:t>Media</a:t>
                      </a:r>
                    </a:p>
                  </a:txBody>
                  <a:tcPr marL="84240" marR="84240" marT="42120" marB="421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700">
                          <a:latin typeface="Atkinson Hyperlegible"/>
                        </a:rPr>
                        <a:t>Baja</a:t>
                      </a:r>
                    </a:p>
                  </a:txBody>
                  <a:tcPr marL="84240" marR="84240" marT="42120" marB="421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700">
                          <a:latin typeface="Atkinson Hyperlegible"/>
                        </a:rPr>
                        <a:t>Variable</a:t>
                      </a:r>
                    </a:p>
                  </a:txBody>
                  <a:tcPr marL="84240" marR="84240" marT="42120" marB="42120" anchor="ctr"/>
                </a:tc>
                <a:extLst>
                  <a:ext uri="{0D108BD9-81ED-4DB2-BD59-A6C34878D82A}">
                    <a16:rowId xmlns:a16="http://schemas.microsoft.com/office/drawing/2014/main" val="4031734526"/>
                  </a:ext>
                </a:extLst>
              </a:tr>
              <a:tr h="9176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700">
                          <a:latin typeface="Atkinson Hyperlegible"/>
                        </a:rPr>
                        <a:t>Inmunidad a interferencias</a:t>
                      </a:r>
                    </a:p>
                  </a:txBody>
                  <a:tcPr marL="84240" marR="84240" marT="42120" marB="421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700" dirty="0">
                          <a:latin typeface="Atkinson Hyperlegible"/>
                        </a:rPr>
                        <a:t>Media</a:t>
                      </a:r>
                    </a:p>
                  </a:txBody>
                  <a:tcPr marL="84240" marR="84240" marT="42120" marB="421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700" dirty="0">
                          <a:latin typeface="Atkinson Hyperlegible"/>
                        </a:rPr>
                        <a:t>Media-Alta (mejor blindaje)</a:t>
                      </a:r>
                    </a:p>
                  </a:txBody>
                  <a:tcPr marL="84240" marR="84240" marT="42120" marB="421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700">
                          <a:latin typeface="Atkinson Hyperlegible"/>
                        </a:rPr>
                        <a:t>Alta</a:t>
                      </a:r>
                    </a:p>
                  </a:txBody>
                  <a:tcPr marL="84240" marR="84240" marT="42120" marB="421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700">
                          <a:latin typeface="Atkinson Hyperlegible"/>
                        </a:rPr>
                        <a:t>Baja–media (depende entorno)</a:t>
                      </a:r>
                    </a:p>
                  </a:txBody>
                  <a:tcPr marL="84240" marR="84240" marT="42120" marB="42120" anchor="ctr"/>
                </a:tc>
                <a:extLst>
                  <a:ext uri="{0D108BD9-81ED-4DB2-BD59-A6C34878D82A}">
                    <a16:rowId xmlns:a16="http://schemas.microsoft.com/office/drawing/2014/main" val="4090299903"/>
                  </a:ext>
                </a:extLst>
              </a:tr>
              <a:tr h="9176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700">
                          <a:latin typeface="Atkinson Hyperlegible"/>
                        </a:rPr>
                        <a:t>Latencia</a:t>
                      </a:r>
                    </a:p>
                  </a:txBody>
                  <a:tcPr marL="84240" marR="84240" marT="42120" marB="421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700">
                          <a:latin typeface="Atkinson Hyperlegible"/>
                        </a:rPr>
                        <a:t>Baja</a:t>
                      </a:r>
                    </a:p>
                  </a:txBody>
                  <a:tcPr marL="84240" marR="84240" marT="42120" marB="421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700">
                          <a:latin typeface="Atkinson Hyperlegible"/>
                        </a:rPr>
                        <a:t>Baja</a:t>
                      </a:r>
                    </a:p>
                  </a:txBody>
                  <a:tcPr marL="84240" marR="84240" marT="42120" marB="421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700">
                          <a:latin typeface="Atkinson Hyperlegible"/>
                        </a:rPr>
                        <a:t>Baja</a:t>
                      </a:r>
                    </a:p>
                  </a:txBody>
                  <a:tcPr marL="84240" marR="84240" marT="42120" marB="421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700">
                          <a:latin typeface="Atkinson Hyperlegible"/>
                        </a:rPr>
                        <a:t>Baja–media (depende sistema)</a:t>
                      </a:r>
                    </a:p>
                  </a:txBody>
                  <a:tcPr marL="84240" marR="84240" marT="42120" marB="42120" anchor="ctr"/>
                </a:tc>
                <a:extLst>
                  <a:ext uri="{0D108BD9-81ED-4DB2-BD59-A6C34878D82A}">
                    <a16:rowId xmlns:a16="http://schemas.microsoft.com/office/drawing/2014/main" val="2525228351"/>
                  </a:ext>
                </a:extLst>
              </a:tr>
              <a:tr h="5009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700">
                          <a:latin typeface="Atkinson Hyperlegible"/>
                        </a:rPr>
                        <a:t>Seguridad física</a:t>
                      </a:r>
                    </a:p>
                  </a:txBody>
                  <a:tcPr marL="84240" marR="84240" marT="42120" marB="421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700">
                          <a:latin typeface="Atkinson Hyperlegible"/>
                        </a:rPr>
                        <a:t>Media</a:t>
                      </a:r>
                    </a:p>
                  </a:txBody>
                  <a:tcPr marL="84240" marR="84240" marT="42120" marB="421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700">
                          <a:latin typeface="Atkinson Hyperlegible"/>
                        </a:rPr>
                        <a:t>Media</a:t>
                      </a:r>
                    </a:p>
                  </a:txBody>
                  <a:tcPr marL="84240" marR="84240" marT="42120" marB="421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700" dirty="0">
                          <a:latin typeface="Atkinson Hyperlegible"/>
                        </a:rPr>
                        <a:t>Alta</a:t>
                      </a:r>
                    </a:p>
                  </a:txBody>
                  <a:tcPr marL="84240" marR="84240" marT="42120" marB="421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700">
                          <a:latin typeface="Atkinson Hyperlegible"/>
                        </a:rPr>
                        <a:t>Media–baja</a:t>
                      </a:r>
                    </a:p>
                  </a:txBody>
                  <a:tcPr marL="84240" marR="84240" marT="42120" marB="42120" anchor="ctr"/>
                </a:tc>
                <a:extLst>
                  <a:ext uri="{0D108BD9-81ED-4DB2-BD59-A6C34878D82A}">
                    <a16:rowId xmlns:a16="http://schemas.microsoft.com/office/drawing/2014/main" val="1510241721"/>
                  </a:ext>
                </a:extLst>
              </a:tr>
              <a:tr h="5009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700">
                          <a:latin typeface="Atkinson Hyperlegible"/>
                        </a:rPr>
                        <a:t>Instalación</a:t>
                      </a:r>
                    </a:p>
                  </a:txBody>
                  <a:tcPr marL="84240" marR="84240" marT="42120" marB="421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700">
                          <a:latin typeface="Atkinson Hyperlegible"/>
                        </a:rPr>
                        <a:t>Fácil</a:t>
                      </a:r>
                    </a:p>
                  </a:txBody>
                  <a:tcPr marL="84240" marR="84240" marT="42120" marB="421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700">
                          <a:latin typeface="Atkinson Hyperlegible"/>
                        </a:rPr>
                        <a:t>Media</a:t>
                      </a:r>
                    </a:p>
                  </a:txBody>
                  <a:tcPr marL="84240" marR="84240" marT="42120" marB="421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700">
                          <a:latin typeface="Atkinson Hyperlegible"/>
                        </a:rPr>
                        <a:t>Media–alta</a:t>
                      </a:r>
                    </a:p>
                  </a:txBody>
                  <a:tcPr marL="84240" marR="84240" marT="42120" marB="421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700" dirty="0">
                          <a:latin typeface="Atkinson Hyperlegible"/>
                        </a:rPr>
                        <a:t>Media-alta</a:t>
                      </a:r>
                    </a:p>
                  </a:txBody>
                  <a:tcPr marL="84240" marR="84240" marT="42120" marB="42120" anchor="ctr"/>
                </a:tc>
                <a:extLst>
                  <a:ext uri="{0D108BD9-81ED-4DB2-BD59-A6C34878D82A}">
                    <a16:rowId xmlns:a16="http://schemas.microsoft.com/office/drawing/2014/main" val="2416955321"/>
                  </a:ext>
                </a:extLst>
              </a:tr>
              <a:tr h="5009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700">
                          <a:latin typeface="Atkinson Hyperlegible"/>
                        </a:rPr>
                        <a:t>Costo relativo</a:t>
                      </a:r>
                    </a:p>
                  </a:txBody>
                  <a:tcPr marL="84240" marR="84240" marT="42120" marB="421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700">
                          <a:latin typeface="Atkinson Hyperlegible"/>
                        </a:rPr>
                        <a:t>Bajo</a:t>
                      </a:r>
                    </a:p>
                  </a:txBody>
                  <a:tcPr marL="84240" marR="84240" marT="42120" marB="421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700">
                          <a:latin typeface="Atkinson Hyperlegible"/>
                        </a:rPr>
                        <a:t>Medio</a:t>
                      </a:r>
                    </a:p>
                  </a:txBody>
                  <a:tcPr marL="84240" marR="84240" marT="42120" marB="421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700">
                          <a:latin typeface="Atkinson Hyperlegible"/>
                        </a:rPr>
                        <a:t>Medio–alto</a:t>
                      </a:r>
                    </a:p>
                  </a:txBody>
                  <a:tcPr marL="84240" marR="84240" marT="42120" marB="421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700">
                          <a:latin typeface="Atkinson Hyperlegible"/>
                        </a:rPr>
                        <a:t>Variable</a:t>
                      </a:r>
                    </a:p>
                  </a:txBody>
                  <a:tcPr marL="84240" marR="84240" marT="42120" marB="42120" anchor="ctr"/>
                </a:tc>
                <a:extLst>
                  <a:ext uri="{0D108BD9-81ED-4DB2-BD59-A6C34878D82A}">
                    <a16:rowId xmlns:a16="http://schemas.microsoft.com/office/drawing/2014/main" val="2700871155"/>
                  </a:ext>
                </a:extLst>
              </a:tr>
              <a:tr h="13343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700">
                          <a:latin typeface="Atkinson Hyperlegible"/>
                        </a:rPr>
                        <a:t>Usos típicos</a:t>
                      </a:r>
                    </a:p>
                  </a:txBody>
                  <a:tcPr marL="84240" marR="84240" marT="42120" marB="421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700">
                          <a:latin typeface="Atkinson Hyperlegible"/>
                        </a:rPr>
                        <a:t>LAN en edificios</a:t>
                      </a:r>
                    </a:p>
                  </a:txBody>
                  <a:tcPr marL="84240" marR="84240" marT="42120" marB="421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700">
                          <a:latin typeface="Atkinson Hyperlegible"/>
                        </a:rPr>
                        <a:t>TV/datos, enlaces internos específicos</a:t>
                      </a:r>
                    </a:p>
                  </a:txBody>
                  <a:tcPr marL="84240" marR="84240" marT="42120" marB="421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700" dirty="0">
                          <a:latin typeface="Atkinson Hyperlegible"/>
                        </a:rPr>
                        <a:t>troncales, larga distancia</a:t>
                      </a:r>
                    </a:p>
                  </a:txBody>
                  <a:tcPr marL="84240" marR="84240" marT="42120" marB="421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700" dirty="0" err="1">
                          <a:latin typeface="Atkinson Hyperlegible"/>
                        </a:rPr>
                        <a:t>Wi</a:t>
                      </a:r>
                      <a:r>
                        <a:rPr lang="es-CL" sz="2700" dirty="0">
                          <a:latin typeface="Atkinson Hyperlegible"/>
                        </a:rPr>
                        <a:t>-Fi, enlaces microondas, satélite, </a:t>
                      </a:r>
                      <a:r>
                        <a:rPr lang="es-CL" sz="2700" dirty="0" err="1">
                          <a:latin typeface="Atkinson Hyperlegible"/>
                        </a:rPr>
                        <a:t>broadcasting</a:t>
                      </a:r>
                      <a:endParaRPr lang="es-CL" sz="2700" dirty="0">
                        <a:latin typeface="Atkinson Hyperlegible"/>
                      </a:endParaRPr>
                    </a:p>
                  </a:txBody>
                  <a:tcPr marL="84240" marR="84240" marT="42120" marB="42120" anchor="ctr"/>
                </a:tc>
                <a:extLst>
                  <a:ext uri="{0D108BD9-81ED-4DB2-BD59-A6C34878D82A}">
                    <a16:rowId xmlns:a16="http://schemas.microsoft.com/office/drawing/2014/main" val="89857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5344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4914CD-3D0F-12F5-36DB-516734F54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1F291A9-464F-8C9B-4C55-B4F0822D2E70}"/>
              </a:ext>
            </a:extLst>
          </p:cNvPr>
          <p:cNvCxnSpPr>
            <a:cxnSpLocks/>
          </p:cNvCxnSpPr>
          <p:nvPr/>
        </p:nvCxnSpPr>
        <p:spPr>
          <a:xfrm>
            <a:off x="679450" y="-136525"/>
            <a:ext cx="0" cy="15240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bject 3">
            <a:extLst>
              <a:ext uri="{FF2B5EF4-FFF2-40B4-BE49-F238E27FC236}">
                <a16:creationId xmlns:a16="http://schemas.microsoft.com/office/drawing/2014/main" id="{33409279-FBB8-9D34-01E0-63050CA18098}"/>
              </a:ext>
            </a:extLst>
          </p:cNvPr>
          <p:cNvSpPr txBox="1"/>
          <p:nvPr/>
        </p:nvSpPr>
        <p:spPr>
          <a:xfrm>
            <a:off x="1382157" y="-44605"/>
            <a:ext cx="18277439" cy="1609928"/>
          </a:xfrm>
          <a:prstGeom prst="rect">
            <a:avLst/>
          </a:prstGeom>
          <a:noFill/>
        </p:spPr>
        <p:txBody>
          <a:bodyPr vert="horz" wrap="square" lIns="0" tIns="349885" rIns="0" bIns="0" rtlCol="0">
            <a:spAutoFit/>
          </a:bodyPr>
          <a:lstStyle/>
          <a:p>
            <a:r>
              <a:rPr lang="es-ES" sz="4400" b="1" dirty="0">
                <a:latin typeface="Atkinson Hyperlegible" pitchFamily="2" charset="77"/>
              </a:rPr>
              <a:t>DESCRIPCIÓN GENERAL DE LOS DISTINTOS MEDIOS FÍSICOS DE TRANSMISIÓN.</a:t>
            </a:r>
          </a:p>
          <a:p>
            <a:pPr>
              <a:lnSpc>
                <a:spcPct val="150000"/>
              </a:lnSpc>
            </a:pPr>
            <a:endParaRPr lang="es-CL" sz="2800" b="1" kern="100" dirty="0">
              <a:effectLst/>
              <a:latin typeface="Atkinson Hyperlegible" pitchFamily="2" charset="77"/>
              <a:ea typeface="Calibri" panose="020F0502020204030204" pitchFamily="34" charset="0"/>
              <a:cs typeface="Gotham" pitchFamily="2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1A45578-FE3F-8528-EDD6-080DE3B31B77}"/>
              </a:ext>
            </a:extLst>
          </p:cNvPr>
          <p:cNvSpPr txBox="1"/>
          <p:nvPr/>
        </p:nvSpPr>
        <p:spPr>
          <a:xfrm>
            <a:off x="1382156" y="1558645"/>
            <a:ext cx="170557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dirty="0"/>
              <a:t>Comparación de medios físicos en redes</a:t>
            </a:r>
            <a:endParaRPr lang="es-CL" sz="4000"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EBD9E437-2420-968E-E546-0B10630B33C5}"/>
              </a:ext>
            </a:extLst>
          </p:cNvPr>
          <p:cNvGraphicFramePr>
            <a:graphicFrameLocks noGrp="1"/>
          </p:cNvGraphicFramePr>
          <p:nvPr/>
        </p:nvGraphicFramePr>
        <p:xfrm>
          <a:off x="846666" y="2320146"/>
          <a:ext cx="18812934" cy="543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5489">
                  <a:extLst>
                    <a:ext uri="{9D8B030D-6E8A-4147-A177-3AD203B41FA5}">
                      <a16:colId xmlns:a16="http://schemas.microsoft.com/office/drawing/2014/main" val="1567698843"/>
                    </a:ext>
                  </a:extLst>
                </a:gridCol>
                <a:gridCol w="6705832">
                  <a:extLst>
                    <a:ext uri="{9D8B030D-6E8A-4147-A177-3AD203B41FA5}">
                      <a16:colId xmlns:a16="http://schemas.microsoft.com/office/drawing/2014/main" val="109187572"/>
                    </a:ext>
                  </a:extLst>
                </a:gridCol>
                <a:gridCol w="2700635">
                  <a:extLst>
                    <a:ext uri="{9D8B030D-6E8A-4147-A177-3AD203B41FA5}">
                      <a16:colId xmlns:a16="http://schemas.microsoft.com/office/drawing/2014/main" val="1376976590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1946557623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3595090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OBJETIVO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MEDIOS FÍSICOS DE TX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SDN</a:t>
                      </a:r>
                      <a:endParaRPr lang="es-C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TRABAJO GRUPAL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CONSULTAS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712192"/>
                  </a:ext>
                </a:extLst>
              </a:tr>
            </a:tbl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AD065EDA-0CBE-96B6-D056-8FDC26330EC2}"/>
              </a:ext>
            </a:extLst>
          </p:cNvPr>
          <p:cNvSpPr txBox="1"/>
          <p:nvPr/>
        </p:nvSpPr>
        <p:spPr>
          <a:xfrm>
            <a:off x="846666" y="3451087"/>
            <a:ext cx="1005090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ES" sz="3600" b="1" dirty="0">
                <a:latin typeface="Atkinson Hyperlegible"/>
              </a:rPr>
              <a:t>LAN (Red de Área Local):</a:t>
            </a:r>
            <a:r>
              <a:rPr lang="es-ES" sz="3600" dirty="0">
                <a:latin typeface="Atkinson Hyperlegible"/>
              </a:rPr>
              <a:t> red de alcance </a:t>
            </a:r>
            <a:r>
              <a:rPr lang="es-ES" sz="3600" b="1" dirty="0">
                <a:latin typeface="Atkinson Hyperlegible"/>
              </a:rPr>
              <a:t>limitado</a:t>
            </a:r>
            <a:r>
              <a:rPr lang="es-ES" sz="3600" dirty="0">
                <a:latin typeface="Atkinson Hyperlegible"/>
              </a:rPr>
              <a:t> (habitualmente edificio), orientada a conectar dispositivos y servicios locales.</a:t>
            </a:r>
          </a:p>
          <a:p>
            <a:endParaRPr lang="es-ES" sz="3600" dirty="0">
              <a:latin typeface="Atkinson Hyperlegibl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3600" b="1" dirty="0">
                <a:latin typeface="Atkinson Hyperlegible"/>
              </a:rPr>
              <a:t>WAN (Red de Área Amplia):</a:t>
            </a:r>
            <a:r>
              <a:rPr lang="es-ES" sz="3600" dirty="0">
                <a:latin typeface="Atkinson Hyperlegible"/>
              </a:rPr>
              <a:t> red de alcance </a:t>
            </a:r>
            <a:r>
              <a:rPr lang="es-ES" sz="3600" b="1" dirty="0">
                <a:latin typeface="Atkinson Hyperlegible"/>
              </a:rPr>
              <a:t>extendido</a:t>
            </a:r>
            <a:r>
              <a:rPr lang="es-ES" sz="3600" dirty="0">
                <a:latin typeface="Atkinson Hyperlegible"/>
              </a:rPr>
              <a:t> (ciudades/regiones/países/global), orientada a interconectar redes LAN a larga distancia.</a:t>
            </a:r>
          </a:p>
        </p:txBody>
      </p:sp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70E6B6F5-6F57-60C4-DFD8-3FF769209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282645"/>
              </p:ext>
            </p:extLst>
          </p:nvPr>
        </p:nvGraphicFramePr>
        <p:xfrm>
          <a:off x="10508106" y="3368836"/>
          <a:ext cx="9151490" cy="5537711"/>
        </p:xfrm>
        <a:graphic>
          <a:graphicData uri="http://schemas.openxmlformats.org/drawingml/2006/table">
            <a:tbl>
              <a:tblPr firstRow="1" firstCol="1">
                <a:tableStyleId>{69C7853C-536D-4A76-A0AE-DD22124D55A5}</a:tableStyleId>
              </a:tblPr>
              <a:tblGrid>
                <a:gridCol w="1782631">
                  <a:extLst>
                    <a:ext uri="{9D8B030D-6E8A-4147-A177-3AD203B41FA5}">
                      <a16:colId xmlns:a16="http://schemas.microsoft.com/office/drawing/2014/main" val="946770491"/>
                    </a:ext>
                  </a:extLst>
                </a:gridCol>
                <a:gridCol w="1883234">
                  <a:extLst>
                    <a:ext uri="{9D8B030D-6E8A-4147-A177-3AD203B41FA5}">
                      <a16:colId xmlns:a16="http://schemas.microsoft.com/office/drawing/2014/main" val="1453592373"/>
                    </a:ext>
                  </a:extLst>
                </a:gridCol>
                <a:gridCol w="3197752">
                  <a:extLst>
                    <a:ext uri="{9D8B030D-6E8A-4147-A177-3AD203B41FA5}">
                      <a16:colId xmlns:a16="http://schemas.microsoft.com/office/drawing/2014/main" val="725317653"/>
                    </a:ext>
                  </a:extLst>
                </a:gridCol>
                <a:gridCol w="2287873">
                  <a:extLst>
                    <a:ext uri="{9D8B030D-6E8A-4147-A177-3AD203B41FA5}">
                      <a16:colId xmlns:a16="http://schemas.microsoft.com/office/drawing/2014/main" val="2288051578"/>
                    </a:ext>
                  </a:extLst>
                </a:gridCol>
              </a:tblGrid>
              <a:tr h="7742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 dirty="0"/>
                        <a:t>Tipo de red</a:t>
                      </a:r>
                      <a:endParaRPr lang="es-CL" sz="2000" dirty="0">
                        <a:latin typeface="Atkinson Hyperlegible"/>
                      </a:endParaRPr>
                    </a:p>
                  </a:txBody>
                  <a:tcPr marL="82409" marR="82409" marT="41205" marB="4120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/>
                        <a:t>Alcance (idea general)</a:t>
                      </a:r>
                      <a:endParaRPr lang="es-CL" sz="2000">
                        <a:latin typeface="Atkinson Hyperlegible"/>
                      </a:endParaRPr>
                    </a:p>
                  </a:txBody>
                  <a:tcPr marL="82409" marR="82409" marT="41205" marB="4120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000"/>
                        <a:t>Medios típicos (según contenidos del curso)</a:t>
                      </a:r>
                      <a:endParaRPr lang="es-ES" sz="2000">
                        <a:latin typeface="Atkinson Hyperlegible"/>
                      </a:endParaRPr>
                    </a:p>
                  </a:txBody>
                  <a:tcPr marL="82409" marR="82409" marT="41205" marB="4120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/>
                        <a:t>Ejemplo</a:t>
                      </a:r>
                      <a:endParaRPr lang="es-CL" sz="2000">
                        <a:latin typeface="Atkinson Hyperlegible"/>
                      </a:endParaRPr>
                    </a:p>
                  </a:txBody>
                  <a:tcPr marL="82409" marR="82409" marT="41205" marB="41205" anchor="ctr"/>
                </a:tc>
                <a:extLst>
                  <a:ext uri="{0D108BD9-81ED-4DB2-BD59-A6C34878D82A}">
                    <a16:rowId xmlns:a16="http://schemas.microsoft.com/office/drawing/2014/main" val="1728714259"/>
                  </a:ext>
                </a:extLst>
              </a:tr>
              <a:tr h="2227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000" b="1" dirty="0"/>
                        <a:t>LAN (Red de Área Local)</a:t>
                      </a:r>
                      <a:endParaRPr lang="es-ES" sz="2000" dirty="0">
                        <a:latin typeface="Atkinson Hyperlegible"/>
                      </a:endParaRPr>
                    </a:p>
                  </a:txBody>
                  <a:tcPr marL="82409" marR="82409" marT="41205" marB="4120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 dirty="0"/>
                        <a:t>Edificio / oficina</a:t>
                      </a:r>
                      <a:endParaRPr lang="es-CL" sz="2000" dirty="0">
                        <a:latin typeface="Atkinson Hyperlegible"/>
                      </a:endParaRPr>
                    </a:p>
                  </a:txBody>
                  <a:tcPr marL="82409" marR="82409" marT="41205" marB="4120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000" b="1" dirty="0"/>
                        <a:t>Comunicaciones en pares de cobre</a:t>
                      </a:r>
                      <a:r>
                        <a:rPr lang="es-ES" sz="2000" dirty="0"/>
                        <a:t>, </a:t>
                      </a:r>
                      <a:r>
                        <a:rPr lang="es-ES" sz="2000" b="1" dirty="0"/>
                        <a:t>comunicaciones en fibra óptica</a:t>
                      </a:r>
                      <a:r>
                        <a:rPr lang="es-ES" sz="2000" dirty="0"/>
                        <a:t>, </a:t>
                      </a:r>
                      <a:r>
                        <a:rPr lang="es-ES" sz="2000" b="1" dirty="0"/>
                        <a:t>comunicaciones RF</a:t>
                      </a:r>
                      <a:r>
                        <a:rPr lang="es-ES" sz="2000" dirty="0"/>
                        <a:t>, </a:t>
                      </a:r>
                      <a:r>
                        <a:rPr lang="es-ES" sz="2000" b="1" dirty="0"/>
                        <a:t>redes inalámbricas de transmisión de datos para LAN</a:t>
                      </a:r>
                      <a:endParaRPr lang="es-ES" sz="2000" dirty="0">
                        <a:latin typeface="Atkinson Hyperlegible"/>
                      </a:endParaRPr>
                    </a:p>
                  </a:txBody>
                  <a:tcPr marL="82409" marR="82409" marT="41205" marB="4120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000"/>
                        <a:t>Red de una sede: salas, laboratorio, oficinas</a:t>
                      </a:r>
                      <a:endParaRPr lang="es-ES" sz="2000">
                        <a:latin typeface="Atkinson Hyperlegible"/>
                      </a:endParaRPr>
                    </a:p>
                  </a:txBody>
                  <a:tcPr marL="82409" marR="82409" marT="41205" marB="41205" anchor="ctr"/>
                </a:tc>
                <a:extLst>
                  <a:ext uri="{0D108BD9-81ED-4DB2-BD59-A6C34878D82A}">
                    <a16:rowId xmlns:a16="http://schemas.microsoft.com/office/drawing/2014/main" val="989337173"/>
                  </a:ext>
                </a:extLst>
              </a:tr>
              <a:tr h="25363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000" b="1"/>
                        <a:t>WAN (Red de Área Amplia)</a:t>
                      </a:r>
                      <a:endParaRPr lang="es-ES" sz="2000">
                        <a:latin typeface="Atkinson Hyperlegible"/>
                      </a:endParaRPr>
                    </a:p>
                  </a:txBody>
                  <a:tcPr marL="82409" marR="82409" marT="41205" marB="4120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2000" dirty="0"/>
                        <a:t>Ciudad/Regional / nacional / global</a:t>
                      </a:r>
                      <a:endParaRPr lang="es-CL" sz="2000" dirty="0">
                        <a:latin typeface="Atkinson Hyperlegible"/>
                      </a:endParaRPr>
                    </a:p>
                  </a:txBody>
                  <a:tcPr marL="82409" marR="82409" marT="41205" marB="4120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000" b="1" dirty="0"/>
                        <a:t>Comunicaciones en fibra óptica</a:t>
                      </a:r>
                      <a:r>
                        <a:rPr lang="es-ES" sz="2000" dirty="0"/>
                        <a:t>, </a:t>
                      </a:r>
                      <a:r>
                        <a:rPr lang="es-ES" sz="2000" b="1" dirty="0"/>
                        <a:t>comunicaciones RF</a:t>
                      </a:r>
                      <a:r>
                        <a:rPr lang="es-ES" sz="2000" dirty="0"/>
                        <a:t> (incluye microondas/satélite según unidad RF), </a:t>
                      </a:r>
                      <a:r>
                        <a:rPr lang="es-ES" sz="2000" b="1" dirty="0"/>
                        <a:t>redes inalámbricas de transmisión de datos para WAN</a:t>
                      </a:r>
                      <a:endParaRPr lang="es-ES" sz="2000" dirty="0">
                        <a:latin typeface="Atkinson Hyperlegible"/>
                      </a:endParaRPr>
                    </a:p>
                  </a:txBody>
                  <a:tcPr marL="82409" marR="82409" marT="41205" marB="4120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000" dirty="0"/>
                        <a:t>Conexión entre sucursales o sedes remotas</a:t>
                      </a:r>
                      <a:endParaRPr lang="es-ES" sz="2000" dirty="0">
                        <a:latin typeface="Atkinson Hyperlegible"/>
                      </a:endParaRPr>
                    </a:p>
                  </a:txBody>
                  <a:tcPr marL="82409" marR="82409" marT="41205" marB="41205" anchor="ctr"/>
                </a:tc>
                <a:extLst>
                  <a:ext uri="{0D108BD9-81ED-4DB2-BD59-A6C34878D82A}">
                    <a16:rowId xmlns:a16="http://schemas.microsoft.com/office/drawing/2014/main" val="2950100424"/>
                  </a:ext>
                </a:extLst>
              </a:tr>
            </a:tbl>
          </a:graphicData>
        </a:graphic>
      </p:graphicFrame>
      <p:sp>
        <p:nvSpPr>
          <p:cNvPr id="12" name="CuadroTexto 11">
            <a:extLst>
              <a:ext uri="{FF2B5EF4-FFF2-40B4-BE49-F238E27FC236}">
                <a16:creationId xmlns:a16="http://schemas.microsoft.com/office/drawing/2014/main" id="{561801B1-5FA3-2379-B56A-4FBD25138C27}"/>
              </a:ext>
            </a:extLst>
          </p:cNvPr>
          <p:cNvSpPr txBox="1"/>
          <p:nvPr/>
        </p:nvSpPr>
        <p:spPr>
          <a:xfrm>
            <a:off x="846666" y="9096316"/>
            <a:ext cx="63952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Atkinson Hyperlegible"/>
              </a:rPr>
              <a:t>⚠️ </a:t>
            </a:r>
            <a:r>
              <a:rPr lang="es-ES" sz="2400" b="1" dirty="0">
                <a:latin typeface="Atkinson Hyperlegible"/>
              </a:rPr>
              <a:t>Nota al margen:</a:t>
            </a:r>
          </a:p>
          <a:p>
            <a:r>
              <a:rPr lang="es-ES" sz="2400" i="1" dirty="0">
                <a:latin typeface="Atkinson Hyperlegible"/>
              </a:rPr>
              <a:t>¿Qué tipo se suele usar con mayor frecuencia?</a:t>
            </a:r>
            <a:endParaRPr lang="es-ES" sz="2400" dirty="0">
              <a:latin typeface="Atkinson Hyperlegible"/>
            </a:endParaRPr>
          </a:p>
        </p:txBody>
      </p:sp>
    </p:spTree>
    <p:extLst>
      <p:ext uri="{BB962C8B-B14F-4D97-AF65-F5344CB8AC3E}">
        <p14:creationId xmlns:p14="http://schemas.microsoft.com/office/powerpoint/2010/main" val="244169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1E2F39-3600-1127-95A1-8AE4CA578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7116B8E2-88BC-0C7D-93B5-932E7A27531E}"/>
              </a:ext>
            </a:extLst>
          </p:cNvPr>
          <p:cNvCxnSpPr>
            <a:cxnSpLocks/>
          </p:cNvCxnSpPr>
          <p:nvPr/>
        </p:nvCxnSpPr>
        <p:spPr>
          <a:xfrm>
            <a:off x="679450" y="-136525"/>
            <a:ext cx="0" cy="15240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bject 3">
            <a:extLst>
              <a:ext uri="{FF2B5EF4-FFF2-40B4-BE49-F238E27FC236}">
                <a16:creationId xmlns:a16="http://schemas.microsoft.com/office/drawing/2014/main" id="{FBBCA77C-3D90-B4B2-475D-5088E7AD6B87}"/>
              </a:ext>
            </a:extLst>
          </p:cNvPr>
          <p:cNvSpPr txBox="1"/>
          <p:nvPr/>
        </p:nvSpPr>
        <p:spPr>
          <a:xfrm>
            <a:off x="1382157" y="-44605"/>
            <a:ext cx="18277439" cy="1609928"/>
          </a:xfrm>
          <a:prstGeom prst="rect">
            <a:avLst/>
          </a:prstGeom>
          <a:noFill/>
        </p:spPr>
        <p:txBody>
          <a:bodyPr vert="horz" wrap="square" lIns="0" tIns="349885" rIns="0" bIns="0" rtlCol="0">
            <a:spAutoFit/>
          </a:bodyPr>
          <a:lstStyle/>
          <a:p>
            <a:r>
              <a:rPr lang="es-ES" sz="4400" b="1" dirty="0">
                <a:latin typeface="Atkinson Hyperlegible" pitchFamily="2" charset="77"/>
              </a:rPr>
              <a:t>REDES BASADAS EN SOFTWARE, APLICACIONES Y USOS.</a:t>
            </a:r>
            <a:endParaRPr lang="es-CL" sz="4400" b="1" dirty="0">
              <a:latin typeface="Atkinson Hyperlegible" pitchFamily="2" charset="77"/>
            </a:endParaRPr>
          </a:p>
          <a:p>
            <a:pPr>
              <a:lnSpc>
                <a:spcPct val="150000"/>
              </a:lnSpc>
            </a:pPr>
            <a:endParaRPr lang="es-CL" sz="2800" b="1" kern="100" dirty="0">
              <a:effectLst/>
              <a:latin typeface="Atkinson Hyperlegible" pitchFamily="2" charset="77"/>
              <a:ea typeface="Calibri" panose="020F0502020204030204" pitchFamily="34" charset="0"/>
              <a:cs typeface="Gotham" pitchFamily="2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928245D-E256-5513-14F1-2A15D40FABCA}"/>
              </a:ext>
            </a:extLst>
          </p:cNvPr>
          <p:cNvSpPr txBox="1"/>
          <p:nvPr/>
        </p:nvSpPr>
        <p:spPr>
          <a:xfrm>
            <a:off x="1382156" y="1558645"/>
            <a:ext cx="170557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dirty="0"/>
              <a:t>Cuando el medio no es el problema…</a:t>
            </a:r>
            <a:endParaRPr lang="es-CL" sz="4000"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13EE8C78-54E3-6B44-6B0B-A2235AFCEA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70705"/>
              </p:ext>
            </p:extLst>
          </p:nvPr>
        </p:nvGraphicFramePr>
        <p:xfrm>
          <a:off x="846666" y="2320146"/>
          <a:ext cx="18812934" cy="543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5489">
                  <a:extLst>
                    <a:ext uri="{9D8B030D-6E8A-4147-A177-3AD203B41FA5}">
                      <a16:colId xmlns:a16="http://schemas.microsoft.com/office/drawing/2014/main" val="1567698843"/>
                    </a:ext>
                  </a:extLst>
                </a:gridCol>
                <a:gridCol w="6705832">
                  <a:extLst>
                    <a:ext uri="{9D8B030D-6E8A-4147-A177-3AD203B41FA5}">
                      <a16:colId xmlns:a16="http://schemas.microsoft.com/office/drawing/2014/main" val="109187572"/>
                    </a:ext>
                  </a:extLst>
                </a:gridCol>
                <a:gridCol w="2700635">
                  <a:extLst>
                    <a:ext uri="{9D8B030D-6E8A-4147-A177-3AD203B41FA5}">
                      <a16:colId xmlns:a16="http://schemas.microsoft.com/office/drawing/2014/main" val="1376976590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1946557623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3595090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OBJETIVO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MEDIOS FÍSICOS DE TX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SDN</a:t>
                      </a:r>
                      <a:endParaRPr lang="es-C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TRABAJO GRUPAL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CONSULTAS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712192"/>
                  </a:ext>
                </a:extLst>
              </a:tr>
            </a:tbl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C17AFC80-3089-2DC5-6AB4-A8FCCA53279A}"/>
              </a:ext>
            </a:extLst>
          </p:cNvPr>
          <p:cNvSpPr txBox="1"/>
          <p:nvPr/>
        </p:nvSpPr>
        <p:spPr>
          <a:xfrm>
            <a:off x="846665" y="3021354"/>
            <a:ext cx="1423344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dirty="0">
                <a:latin typeface="Atkinson Hyperlegible"/>
              </a:rPr>
              <a:t>Medios: cobre, coaxial, fibra, RF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>
                <a:latin typeface="Atkinson Hyperlegible"/>
              </a:rPr>
              <a:t>Limitaciones: alcance, atenuación, interferencia, costos.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3600" dirty="0">
              <a:latin typeface="Atkinson Hyperlegible"/>
            </a:endParaRPr>
          </a:p>
          <a:p>
            <a:r>
              <a:rPr lang="es-ES" sz="3600" b="1" dirty="0">
                <a:latin typeface="Atkinson Hyperlegible"/>
              </a:rPr>
              <a:t>Problema típico en redes reales: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>
                <a:latin typeface="Atkinson Hyperlegible"/>
              </a:rPr>
              <a:t>Configuración manual y lenta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>
                <a:latin typeface="Atkinson Hyperlegible"/>
              </a:rPr>
              <a:t>Cambios inconsistentes entre equipos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>
                <a:latin typeface="Atkinson Hyperlegible"/>
              </a:rPr>
              <a:t>Dificultad para aplicar políticas y visibilidad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3600" dirty="0">
              <a:latin typeface="Atkinson Hyperlegible"/>
            </a:endParaRPr>
          </a:p>
          <a:p>
            <a:r>
              <a:rPr lang="es-ES" sz="3600" b="1" dirty="0">
                <a:latin typeface="Atkinson Hyperlegible"/>
              </a:rPr>
              <a:t>Respuesta moderna Redes basadas en software</a:t>
            </a:r>
            <a:r>
              <a:rPr lang="es-ES" sz="3600" dirty="0">
                <a:latin typeface="Atkinson Hyperlegible"/>
              </a:rPr>
              <a:t>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>
                <a:latin typeface="Atkinson Hyperlegible"/>
              </a:rPr>
              <a:t>gestión/control más centralizados y automatizables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>
                <a:latin typeface="Atkinson Hyperlegible"/>
              </a:rPr>
              <a:t>Base conceptual para </a:t>
            </a:r>
            <a:r>
              <a:rPr lang="es-ES" sz="3600" b="1" dirty="0" err="1">
                <a:latin typeface="Atkinson Hyperlegible"/>
              </a:rPr>
              <a:t>SDN</a:t>
            </a:r>
            <a:r>
              <a:rPr lang="es-ES" sz="3600" b="1" dirty="0">
                <a:latin typeface="Atkinson Hyperlegible"/>
              </a:rPr>
              <a:t> (Redes Definidas por Software)</a:t>
            </a:r>
            <a:endParaRPr lang="es-ES" sz="3600" dirty="0">
              <a:latin typeface="Atkinson Hyperlegible"/>
            </a:endParaRPr>
          </a:p>
          <a:p>
            <a:endParaRPr lang="es-ES" sz="3600" dirty="0">
              <a:latin typeface="Atkinson Hyperlegible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2F59203-47F1-D154-E3D2-BA45149DC06F}"/>
              </a:ext>
            </a:extLst>
          </p:cNvPr>
          <p:cNvSpPr txBox="1"/>
          <p:nvPr/>
        </p:nvSpPr>
        <p:spPr>
          <a:xfrm>
            <a:off x="6511508" y="9503619"/>
            <a:ext cx="131480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Atkinson Hyperlegible"/>
              </a:rPr>
              <a:t>⚠️ </a:t>
            </a:r>
            <a:r>
              <a:rPr lang="es-ES" sz="2400" b="1" dirty="0">
                <a:latin typeface="Atkinson Hyperlegible"/>
              </a:rPr>
              <a:t>Nota al margen:</a:t>
            </a:r>
          </a:p>
          <a:p>
            <a:r>
              <a:rPr lang="es-ES" sz="2400" dirty="0"/>
              <a:t>Si mañana hay que cambiar una política de red en 50 equipos, ¿cómo lo haría sin errores?</a:t>
            </a:r>
            <a:endParaRPr lang="es-ES" sz="2400" dirty="0">
              <a:latin typeface="Atkinson Hyperlegible"/>
            </a:endParaRPr>
          </a:p>
        </p:txBody>
      </p:sp>
      <p:pic>
        <p:nvPicPr>
          <p:cNvPr id="8194" name="Picture 2" descr="SD-WAN: Cómo mejorar la seguridad de la infraestructura IT">
            <a:extLst>
              <a:ext uri="{FF2B5EF4-FFF2-40B4-BE49-F238E27FC236}">
                <a16:creationId xmlns:a16="http://schemas.microsoft.com/office/drawing/2014/main" id="{D9FE7EEF-81C2-86E5-38AF-EB8A93DFB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7062" y="3467819"/>
            <a:ext cx="7704606" cy="46227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99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9FEFED-3C88-75C8-9C0C-4F6EAD920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ED2EE6C-C577-F64B-2CE5-D650A100B6DF}"/>
              </a:ext>
            </a:extLst>
          </p:cNvPr>
          <p:cNvCxnSpPr>
            <a:cxnSpLocks/>
          </p:cNvCxnSpPr>
          <p:nvPr/>
        </p:nvCxnSpPr>
        <p:spPr>
          <a:xfrm>
            <a:off x="679450" y="-136525"/>
            <a:ext cx="0" cy="15240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bject 3">
            <a:extLst>
              <a:ext uri="{FF2B5EF4-FFF2-40B4-BE49-F238E27FC236}">
                <a16:creationId xmlns:a16="http://schemas.microsoft.com/office/drawing/2014/main" id="{EBA99ABB-D263-17FB-A86F-A7E3C394998B}"/>
              </a:ext>
            </a:extLst>
          </p:cNvPr>
          <p:cNvSpPr txBox="1"/>
          <p:nvPr/>
        </p:nvSpPr>
        <p:spPr>
          <a:xfrm>
            <a:off x="1382157" y="-44605"/>
            <a:ext cx="18277439" cy="1609928"/>
          </a:xfrm>
          <a:prstGeom prst="rect">
            <a:avLst/>
          </a:prstGeom>
          <a:noFill/>
        </p:spPr>
        <p:txBody>
          <a:bodyPr vert="horz" wrap="square" lIns="0" tIns="349885" rIns="0" bIns="0" rtlCol="0">
            <a:spAutoFit/>
          </a:bodyPr>
          <a:lstStyle/>
          <a:p>
            <a:r>
              <a:rPr lang="es-ES" sz="4400" b="1" dirty="0">
                <a:latin typeface="Atkinson Hyperlegible" pitchFamily="2" charset="77"/>
              </a:rPr>
              <a:t>REDES BASADAS EN SOFTWARE, APLICACIONES Y USOS.</a:t>
            </a:r>
            <a:endParaRPr lang="es-CL" sz="4400" b="1" dirty="0">
              <a:latin typeface="Atkinson Hyperlegible" pitchFamily="2" charset="77"/>
            </a:endParaRPr>
          </a:p>
          <a:p>
            <a:pPr>
              <a:lnSpc>
                <a:spcPct val="150000"/>
              </a:lnSpc>
            </a:pPr>
            <a:endParaRPr lang="es-CL" sz="2800" b="1" kern="100" dirty="0">
              <a:effectLst/>
              <a:latin typeface="Atkinson Hyperlegible" pitchFamily="2" charset="77"/>
              <a:ea typeface="Calibri" panose="020F0502020204030204" pitchFamily="34" charset="0"/>
              <a:cs typeface="Gotham" pitchFamily="2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BDF889B-DF18-72DF-67CA-94A376A9C7F4}"/>
              </a:ext>
            </a:extLst>
          </p:cNvPr>
          <p:cNvSpPr txBox="1"/>
          <p:nvPr/>
        </p:nvSpPr>
        <p:spPr>
          <a:xfrm>
            <a:off x="1382156" y="1558645"/>
            <a:ext cx="170557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4000" dirty="0" err="1"/>
              <a:t>SDN</a:t>
            </a:r>
            <a:r>
              <a:rPr lang="es-CL" sz="4000" dirty="0"/>
              <a:t> (Redes Definidas por Software)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6D4BDB43-D9CC-17F9-2E26-8D9D92D03E87}"/>
              </a:ext>
            </a:extLst>
          </p:cNvPr>
          <p:cNvGraphicFramePr>
            <a:graphicFrameLocks noGrp="1"/>
          </p:cNvGraphicFramePr>
          <p:nvPr/>
        </p:nvGraphicFramePr>
        <p:xfrm>
          <a:off x="846666" y="2320146"/>
          <a:ext cx="18812934" cy="543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5489">
                  <a:extLst>
                    <a:ext uri="{9D8B030D-6E8A-4147-A177-3AD203B41FA5}">
                      <a16:colId xmlns:a16="http://schemas.microsoft.com/office/drawing/2014/main" val="1567698843"/>
                    </a:ext>
                  </a:extLst>
                </a:gridCol>
                <a:gridCol w="6705832">
                  <a:extLst>
                    <a:ext uri="{9D8B030D-6E8A-4147-A177-3AD203B41FA5}">
                      <a16:colId xmlns:a16="http://schemas.microsoft.com/office/drawing/2014/main" val="109187572"/>
                    </a:ext>
                  </a:extLst>
                </a:gridCol>
                <a:gridCol w="2700635">
                  <a:extLst>
                    <a:ext uri="{9D8B030D-6E8A-4147-A177-3AD203B41FA5}">
                      <a16:colId xmlns:a16="http://schemas.microsoft.com/office/drawing/2014/main" val="1376976590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1946557623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3595090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OBJETIVO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MEDIOS FÍSICOS DE TX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SDN</a:t>
                      </a:r>
                      <a:endParaRPr lang="es-C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TRABAJO GRUPAL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CONSULTAS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712192"/>
                  </a:ext>
                </a:extLst>
              </a:tr>
            </a:tbl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0E84DE21-6C8C-7BAF-0794-EB8BE3C25411}"/>
              </a:ext>
            </a:extLst>
          </p:cNvPr>
          <p:cNvSpPr txBox="1"/>
          <p:nvPr/>
        </p:nvSpPr>
        <p:spPr>
          <a:xfrm>
            <a:off x="846664" y="3021354"/>
            <a:ext cx="188129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dirty="0" err="1">
                <a:latin typeface="Atkinson Hyperlegible"/>
              </a:rPr>
              <a:t>SDN</a:t>
            </a:r>
            <a:r>
              <a:rPr lang="es-ES" sz="3600" dirty="0">
                <a:latin typeface="Atkinson Hyperlegible"/>
              </a:rPr>
              <a:t> es un enfoque de redes donde el control de la red se gestiona mediante software, separando el plano de control del plano de datos para facilitar automatización y políticas.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0006683-65E5-109B-AEAF-055FE3027EDE}"/>
              </a:ext>
            </a:extLst>
          </p:cNvPr>
          <p:cNvSpPr txBox="1"/>
          <p:nvPr/>
        </p:nvSpPr>
        <p:spPr>
          <a:xfrm>
            <a:off x="2965020" y="4379140"/>
            <a:ext cx="14576217" cy="18158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2800" b="1" dirty="0">
                <a:latin typeface="Atkinson Hyperlegible"/>
              </a:rPr>
              <a:t>Aplicaciones / Políticas (Arriba)</a:t>
            </a:r>
          </a:p>
          <a:p>
            <a:r>
              <a:rPr lang="es-ES" sz="2800" b="1" dirty="0">
                <a:latin typeface="Atkinson Hyperlegible"/>
              </a:rPr>
              <a:t>Qué es:</a:t>
            </a:r>
            <a:r>
              <a:rPr lang="es-ES" sz="2800" dirty="0">
                <a:latin typeface="Atkinson Hyperlegible"/>
              </a:rPr>
              <a:t> donde se define </a:t>
            </a:r>
            <a:r>
              <a:rPr lang="es-ES" sz="2800" b="1" dirty="0">
                <a:latin typeface="Atkinson Hyperlegible"/>
              </a:rPr>
              <a:t>qué se quiere lograr</a:t>
            </a:r>
            <a:r>
              <a:rPr lang="es-ES" sz="2800" dirty="0">
                <a:latin typeface="Atkinson Hyperlegible"/>
              </a:rPr>
              <a:t> en la red.</a:t>
            </a:r>
            <a:br>
              <a:rPr lang="es-ES" sz="2800" dirty="0">
                <a:latin typeface="Atkinson Hyperlegible"/>
              </a:rPr>
            </a:br>
            <a:r>
              <a:rPr lang="es-ES" sz="2800" b="1" dirty="0">
                <a:latin typeface="Atkinson Hyperlegible"/>
              </a:rPr>
              <a:t>Incluye:</a:t>
            </a:r>
            <a:r>
              <a:rPr lang="es-ES" sz="2800" dirty="0">
                <a:latin typeface="Atkinson Hyperlegible"/>
              </a:rPr>
              <a:t> </a:t>
            </a:r>
            <a:r>
              <a:rPr lang="es-ES" sz="2800" i="1" dirty="0">
                <a:latin typeface="Atkinson Hyperlegible"/>
              </a:rPr>
              <a:t>Seguridad</a:t>
            </a:r>
            <a:r>
              <a:rPr lang="es-ES" sz="2800" dirty="0">
                <a:latin typeface="Atkinson Hyperlegible"/>
              </a:rPr>
              <a:t>, </a:t>
            </a:r>
            <a:r>
              <a:rPr lang="es-ES" sz="2800" i="1" dirty="0">
                <a:latin typeface="Atkinson Hyperlegible"/>
              </a:rPr>
              <a:t>Calidad de servicio</a:t>
            </a:r>
            <a:r>
              <a:rPr lang="es-ES" sz="2800" dirty="0">
                <a:latin typeface="Atkinson Hyperlegible"/>
              </a:rPr>
              <a:t>, </a:t>
            </a:r>
            <a:r>
              <a:rPr lang="es-ES" sz="2800" i="1" dirty="0">
                <a:latin typeface="Atkinson Hyperlegible"/>
              </a:rPr>
              <a:t>Segmentación</a:t>
            </a:r>
            <a:r>
              <a:rPr lang="es-ES" sz="2800" dirty="0">
                <a:latin typeface="Atkinson Hyperlegible"/>
              </a:rPr>
              <a:t>.</a:t>
            </a:r>
            <a:br>
              <a:rPr lang="es-ES" sz="2800" dirty="0">
                <a:latin typeface="Atkinson Hyperlegible"/>
              </a:rPr>
            </a:br>
            <a:r>
              <a:rPr lang="es-ES" sz="2800" b="1" dirty="0">
                <a:latin typeface="Atkinson Hyperlegible"/>
              </a:rPr>
              <a:t>Función:</a:t>
            </a:r>
            <a:r>
              <a:rPr lang="es-ES" sz="2800" dirty="0">
                <a:latin typeface="Atkinson Hyperlegible"/>
              </a:rPr>
              <a:t> expresa la </a:t>
            </a:r>
            <a:r>
              <a:rPr lang="es-ES" sz="2800" b="1" dirty="0">
                <a:latin typeface="Atkinson Hyperlegible"/>
              </a:rPr>
              <a:t>intención</a:t>
            </a:r>
            <a:r>
              <a:rPr lang="es-ES" sz="2800" dirty="0">
                <a:latin typeface="Atkinson Hyperlegible"/>
              </a:rPr>
              <a:t> (políticas) que luego se traduce a reglas de red.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0A6AB0D-B628-995F-27E3-63D49AE7E156}"/>
              </a:ext>
            </a:extLst>
          </p:cNvPr>
          <p:cNvSpPr txBox="1"/>
          <p:nvPr/>
        </p:nvSpPr>
        <p:spPr>
          <a:xfrm>
            <a:off x="2965020" y="6352479"/>
            <a:ext cx="14576217" cy="18158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2800" b="1" dirty="0">
                <a:latin typeface="Atkinson Hyperlegible"/>
              </a:rPr>
              <a:t>Controlador </a:t>
            </a:r>
            <a:r>
              <a:rPr lang="es-ES" sz="2800" b="1" dirty="0" err="1">
                <a:latin typeface="Atkinson Hyperlegible"/>
              </a:rPr>
              <a:t>SDN</a:t>
            </a:r>
            <a:r>
              <a:rPr lang="es-ES" sz="2800" b="1" dirty="0">
                <a:latin typeface="Atkinson Hyperlegible"/>
              </a:rPr>
              <a:t> (Plano de control) (Centro)</a:t>
            </a:r>
          </a:p>
          <a:p>
            <a:r>
              <a:rPr lang="es-ES" sz="2800" b="1" dirty="0">
                <a:latin typeface="Atkinson Hyperlegible"/>
              </a:rPr>
              <a:t>Qué es:</a:t>
            </a:r>
            <a:r>
              <a:rPr lang="es-ES" sz="2800" dirty="0">
                <a:latin typeface="Atkinson Hyperlegible"/>
              </a:rPr>
              <a:t> componente de software que </a:t>
            </a:r>
            <a:r>
              <a:rPr lang="es-ES" sz="2800" b="1" dirty="0">
                <a:latin typeface="Atkinson Hyperlegible"/>
              </a:rPr>
              <a:t>toma decisiones</a:t>
            </a:r>
            <a:r>
              <a:rPr lang="es-ES" sz="2800" dirty="0">
                <a:latin typeface="Atkinson Hyperlegible"/>
              </a:rPr>
              <a:t> y coordina la red.</a:t>
            </a:r>
            <a:br>
              <a:rPr lang="es-ES" sz="2800" dirty="0">
                <a:latin typeface="Atkinson Hyperlegible"/>
              </a:rPr>
            </a:br>
            <a:r>
              <a:rPr lang="es-ES" sz="2800" b="1" dirty="0">
                <a:latin typeface="Atkinson Hyperlegible"/>
              </a:rPr>
              <a:t>Función:</a:t>
            </a:r>
            <a:r>
              <a:rPr lang="es-ES" sz="2800" dirty="0">
                <a:latin typeface="Atkinson Hyperlegible"/>
              </a:rPr>
              <a:t> </a:t>
            </a:r>
            <a:r>
              <a:rPr lang="es-ES" sz="2800" b="1" dirty="0">
                <a:latin typeface="Atkinson Hyperlegible"/>
              </a:rPr>
              <a:t>traduce políticas → reglas</a:t>
            </a:r>
            <a:r>
              <a:rPr lang="es-ES" sz="2800" dirty="0">
                <a:latin typeface="Atkinson Hyperlegible"/>
              </a:rPr>
              <a:t>, mantiene una </a:t>
            </a:r>
            <a:r>
              <a:rPr lang="es-ES" sz="2800" b="1" dirty="0">
                <a:latin typeface="Atkinson Hyperlegible"/>
              </a:rPr>
              <a:t>visión centralizada</a:t>
            </a:r>
            <a:r>
              <a:rPr lang="es-ES" sz="2800" dirty="0">
                <a:latin typeface="Atkinson Hyperlegible"/>
              </a:rPr>
              <a:t> del estado/topología.</a:t>
            </a:r>
            <a:br>
              <a:rPr lang="es-ES" sz="2800" dirty="0">
                <a:latin typeface="Atkinson Hyperlegible"/>
              </a:rPr>
            </a:br>
            <a:r>
              <a:rPr lang="es-ES" sz="2800" b="1" dirty="0">
                <a:latin typeface="Atkinson Hyperlegible"/>
              </a:rPr>
              <a:t>Resultado:</a:t>
            </a:r>
            <a:r>
              <a:rPr lang="es-ES" sz="2800" dirty="0">
                <a:latin typeface="Atkinson Hyperlegible"/>
              </a:rPr>
              <a:t> genera configuraciones consistentes y facilita </a:t>
            </a:r>
            <a:r>
              <a:rPr lang="es-ES" sz="2800" b="1" dirty="0">
                <a:latin typeface="Atkinson Hyperlegible"/>
              </a:rPr>
              <a:t>automatización</a:t>
            </a:r>
            <a:r>
              <a:rPr lang="es-ES" sz="2800" dirty="0">
                <a:latin typeface="Atkinson Hyperlegible"/>
              </a:rPr>
              <a:t>.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1BC19B57-574A-0F8D-53B2-A068ED4C63A6}"/>
              </a:ext>
            </a:extLst>
          </p:cNvPr>
          <p:cNvSpPr txBox="1"/>
          <p:nvPr/>
        </p:nvSpPr>
        <p:spPr>
          <a:xfrm>
            <a:off x="2965020" y="8325818"/>
            <a:ext cx="14576217" cy="18158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2800" b="1" dirty="0"/>
              <a:t>Dispositivos de red (Plano de datos) (Abajo)</a:t>
            </a:r>
          </a:p>
          <a:p>
            <a:r>
              <a:rPr lang="es-ES" sz="2800" b="1" dirty="0"/>
              <a:t>Qué son:</a:t>
            </a:r>
            <a:r>
              <a:rPr lang="es-ES" sz="2800" dirty="0"/>
              <a:t> equipos que </a:t>
            </a:r>
            <a:r>
              <a:rPr lang="es-ES" sz="2800" b="1" dirty="0"/>
              <a:t>ejecutan</a:t>
            </a:r>
            <a:r>
              <a:rPr lang="es-ES" sz="2800" dirty="0"/>
              <a:t> el reenvío del tráfico (switches/</a:t>
            </a:r>
            <a:r>
              <a:rPr lang="es-ES" sz="2800" dirty="0" err="1"/>
              <a:t>routers</a:t>
            </a:r>
            <a:r>
              <a:rPr lang="es-ES" sz="2800" dirty="0"/>
              <a:t>).</a:t>
            </a:r>
            <a:br>
              <a:rPr lang="es-ES" sz="2800" dirty="0"/>
            </a:br>
            <a:r>
              <a:rPr lang="es-ES" sz="2800" b="1" dirty="0"/>
              <a:t>Función:</a:t>
            </a:r>
            <a:r>
              <a:rPr lang="es-ES" sz="2800" dirty="0"/>
              <a:t> aplican las </a:t>
            </a:r>
            <a:r>
              <a:rPr lang="es-ES" sz="2800" b="1" dirty="0"/>
              <a:t>reglas instaladas</a:t>
            </a:r>
            <a:r>
              <a:rPr lang="es-ES" sz="2800" dirty="0"/>
              <a:t> por el controlador para reenviar paquetes.</a:t>
            </a:r>
            <a:br>
              <a:rPr lang="es-ES" sz="2800" dirty="0"/>
            </a:br>
            <a:r>
              <a:rPr lang="es-ES" sz="2800" b="1" dirty="0"/>
              <a:t>Resultado:</a:t>
            </a:r>
            <a:r>
              <a:rPr lang="es-ES" sz="2800" dirty="0"/>
              <a:t> la red opera según políticas definidas, de forma </a:t>
            </a:r>
            <a:r>
              <a:rPr lang="es-ES" sz="2800" b="1" dirty="0"/>
              <a:t>predecible</a:t>
            </a:r>
            <a:r>
              <a:rPr lang="es-E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7781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213E4C-DDE5-FE2E-09A8-32374065B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252929F-062C-F665-525C-51BCABC3DDF9}"/>
              </a:ext>
            </a:extLst>
          </p:cNvPr>
          <p:cNvCxnSpPr>
            <a:cxnSpLocks/>
          </p:cNvCxnSpPr>
          <p:nvPr/>
        </p:nvCxnSpPr>
        <p:spPr>
          <a:xfrm>
            <a:off x="679450" y="-136525"/>
            <a:ext cx="0" cy="15240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bject 3">
            <a:extLst>
              <a:ext uri="{FF2B5EF4-FFF2-40B4-BE49-F238E27FC236}">
                <a16:creationId xmlns:a16="http://schemas.microsoft.com/office/drawing/2014/main" id="{798692B9-9F1A-CCD0-B9FE-F0B2E4DF949D}"/>
              </a:ext>
            </a:extLst>
          </p:cNvPr>
          <p:cNvSpPr txBox="1"/>
          <p:nvPr/>
        </p:nvSpPr>
        <p:spPr>
          <a:xfrm>
            <a:off x="1382157" y="-44605"/>
            <a:ext cx="18277439" cy="1609928"/>
          </a:xfrm>
          <a:prstGeom prst="rect">
            <a:avLst/>
          </a:prstGeom>
          <a:noFill/>
        </p:spPr>
        <p:txBody>
          <a:bodyPr vert="horz" wrap="square" lIns="0" tIns="349885" rIns="0" bIns="0" rtlCol="0">
            <a:spAutoFit/>
          </a:bodyPr>
          <a:lstStyle/>
          <a:p>
            <a:r>
              <a:rPr lang="es-ES" sz="4400" b="1" dirty="0">
                <a:latin typeface="Atkinson Hyperlegible" pitchFamily="2" charset="77"/>
              </a:rPr>
              <a:t>REDES BASADAS EN SOFTWARE, APLICACIONES Y USOS.</a:t>
            </a:r>
            <a:endParaRPr lang="es-CL" sz="4400" b="1" dirty="0">
              <a:latin typeface="Atkinson Hyperlegible" pitchFamily="2" charset="77"/>
            </a:endParaRPr>
          </a:p>
          <a:p>
            <a:pPr>
              <a:lnSpc>
                <a:spcPct val="150000"/>
              </a:lnSpc>
            </a:pPr>
            <a:endParaRPr lang="es-CL" sz="2800" b="1" kern="100" dirty="0">
              <a:effectLst/>
              <a:latin typeface="Atkinson Hyperlegible" pitchFamily="2" charset="77"/>
              <a:ea typeface="Calibri" panose="020F0502020204030204" pitchFamily="34" charset="0"/>
              <a:cs typeface="Gotham" pitchFamily="2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29E59F0-1DCE-97A5-7B4D-54D5CA93CDC8}"/>
              </a:ext>
            </a:extLst>
          </p:cNvPr>
          <p:cNvSpPr txBox="1"/>
          <p:nvPr/>
        </p:nvSpPr>
        <p:spPr>
          <a:xfrm>
            <a:off x="1382156" y="1558645"/>
            <a:ext cx="170557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4000" dirty="0" err="1"/>
              <a:t>SDN</a:t>
            </a:r>
            <a:r>
              <a:rPr lang="es-CL" sz="4000" dirty="0"/>
              <a:t> (Redes Definidas por Software)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F155FF0A-FC40-A3AC-1DFB-9AC0FF119277}"/>
              </a:ext>
            </a:extLst>
          </p:cNvPr>
          <p:cNvGraphicFramePr>
            <a:graphicFrameLocks noGrp="1"/>
          </p:cNvGraphicFramePr>
          <p:nvPr/>
        </p:nvGraphicFramePr>
        <p:xfrm>
          <a:off x="846666" y="2320146"/>
          <a:ext cx="18812934" cy="543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5489">
                  <a:extLst>
                    <a:ext uri="{9D8B030D-6E8A-4147-A177-3AD203B41FA5}">
                      <a16:colId xmlns:a16="http://schemas.microsoft.com/office/drawing/2014/main" val="1567698843"/>
                    </a:ext>
                  </a:extLst>
                </a:gridCol>
                <a:gridCol w="6705832">
                  <a:extLst>
                    <a:ext uri="{9D8B030D-6E8A-4147-A177-3AD203B41FA5}">
                      <a16:colId xmlns:a16="http://schemas.microsoft.com/office/drawing/2014/main" val="109187572"/>
                    </a:ext>
                  </a:extLst>
                </a:gridCol>
                <a:gridCol w="2700635">
                  <a:extLst>
                    <a:ext uri="{9D8B030D-6E8A-4147-A177-3AD203B41FA5}">
                      <a16:colId xmlns:a16="http://schemas.microsoft.com/office/drawing/2014/main" val="1376976590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1946557623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3595090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OBJETIVO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MEDIOS FÍSICOS DE TX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SDN</a:t>
                      </a:r>
                      <a:endParaRPr lang="es-C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TRABAJO GRUPAL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CONSULTAS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712192"/>
                  </a:ext>
                </a:extLst>
              </a:tr>
            </a:tbl>
          </a:graphicData>
        </a:graphic>
      </p:graphicFrame>
      <p:sp>
        <p:nvSpPr>
          <p:cNvPr id="12" name="CuadroTexto 11">
            <a:extLst>
              <a:ext uri="{FF2B5EF4-FFF2-40B4-BE49-F238E27FC236}">
                <a16:creationId xmlns:a16="http://schemas.microsoft.com/office/drawing/2014/main" id="{8131B49F-48D0-2217-DAE0-859DAE7599BF}"/>
              </a:ext>
            </a:extLst>
          </p:cNvPr>
          <p:cNvSpPr txBox="1"/>
          <p:nvPr/>
        </p:nvSpPr>
        <p:spPr>
          <a:xfrm>
            <a:off x="12172012" y="8904319"/>
            <a:ext cx="7752205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Atkinson Hyperlegible"/>
              </a:rPr>
              <a:t>⚠️ </a:t>
            </a:r>
            <a:r>
              <a:rPr lang="es-ES" sz="2400" b="1" dirty="0">
                <a:latin typeface="Atkinson Hyperlegible"/>
              </a:rPr>
              <a:t>Nota al margen: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err="1">
                <a:latin typeface="Atkinson Hyperlegible"/>
              </a:rPr>
              <a:t>IETF</a:t>
            </a:r>
            <a:r>
              <a:rPr lang="es-ES" sz="2000" dirty="0">
                <a:latin typeface="Atkinson Hyperlegible"/>
              </a:rPr>
              <a:t> RFC 7426 — Software-</a:t>
            </a:r>
            <a:r>
              <a:rPr lang="es-ES" sz="2000" dirty="0" err="1">
                <a:latin typeface="Atkinson Hyperlegible"/>
              </a:rPr>
              <a:t>Defined</a:t>
            </a:r>
            <a:r>
              <a:rPr lang="es-ES" sz="2000" dirty="0">
                <a:latin typeface="Atkinson Hyperlegible"/>
              </a:rPr>
              <a:t> </a:t>
            </a:r>
            <a:r>
              <a:rPr lang="es-ES" sz="2000" dirty="0" err="1">
                <a:latin typeface="Atkinson Hyperlegible"/>
              </a:rPr>
              <a:t>Networking</a:t>
            </a:r>
            <a:r>
              <a:rPr lang="es-ES" sz="2000" dirty="0">
                <a:latin typeface="Atkinson Hyperlegible"/>
              </a:rPr>
              <a:t> (</a:t>
            </a:r>
            <a:r>
              <a:rPr lang="es-ES" sz="2000" dirty="0" err="1">
                <a:latin typeface="Atkinson Hyperlegible"/>
              </a:rPr>
              <a:t>SDN</a:t>
            </a:r>
            <a:r>
              <a:rPr lang="es-ES" sz="2000" dirty="0">
                <a:latin typeface="Atkinson Hyperlegible"/>
              </a:rPr>
              <a:t>): </a:t>
            </a:r>
            <a:r>
              <a:rPr lang="es-ES" sz="2000" dirty="0" err="1">
                <a:latin typeface="Atkinson Hyperlegible"/>
              </a:rPr>
              <a:t>Layers</a:t>
            </a:r>
            <a:r>
              <a:rPr lang="es-ES" sz="2000" dirty="0">
                <a:latin typeface="Atkinson Hyperlegible"/>
              </a:rPr>
              <a:t> and </a:t>
            </a:r>
            <a:r>
              <a:rPr lang="es-ES" sz="2000" dirty="0" err="1">
                <a:latin typeface="Atkinson Hyperlegible"/>
              </a:rPr>
              <a:t>Architecture</a:t>
            </a:r>
            <a:r>
              <a:rPr lang="es-ES" sz="2000" dirty="0">
                <a:latin typeface="Atkinson Hyperlegible"/>
              </a:rPr>
              <a:t> </a:t>
            </a:r>
            <a:r>
              <a:rPr lang="es-ES" sz="2000" dirty="0" err="1">
                <a:latin typeface="Atkinson Hyperlegible"/>
              </a:rPr>
              <a:t>Terminology</a:t>
            </a:r>
            <a:r>
              <a:rPr lang="es-ES" sz="2000" dirty="0">
                <a:latin typeface="Atkinson Hyperlegible"/>
              </a:rPr>
              <a:t> (capas/planos y terminología).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err="1">
                <a:latin typeface="Atkinson Hyperlegible"/>
              </a:rPr>
              <a:t>OpenFlow</a:t>
            </a:r>
            <a:r>
              <a:rPr lang="es-ES" sz="2000" dirty="0">
                <a:latin typeface="Atkinson Hyperlegible"/>
              </a:rPr>
              <a:t> Switch </a:t>
            </a:r>
            <a:r>
              <a:rPr lang="es-ES" sz="2000" dirty="0" err="1">
                <a:latin typeface="Atkinson Hyperlegible"/>
              </a:rPr>
              <a:t>Specification</a:t>
            </a:r>
            <a:r>
              <a:rPr lang="es-ES" sz="2000" dirty="0">
                <a:latin typeface="Atkinson Hyperlegible"/>
              </a:rPr>
              <a:t> </a:t>
            </a:r>
            <a:r>
              <a:rPr lang="es-ES" sz="2000" dirty="0" err="1">
                <a:latin typeface="Atkinson Hyperlegible"/>
              </a:rPr>
              <a:t>v1.5.1</a:t>
            </a:r>
            <a:r>
              <a:rPr lang="es-ES" sz="2000" dirty="0">
                <a:latin typeface="Atkinson Hyperlegible"/>
              </a:rPr>
              <a:t> — interfaz controlador–switch (canal </a:t>
            </a:r>
            <a:r>
              <a:rPr lang="es-ES" sz="2000" dirty="0" err="1">
                <a:latin typeface="Atkinson Hyperlegible"/>
              </a:rPr>
              <a:t>OpenFlow</a:t>
            </a:r>
            <a:r>
              <a:rPr lang="es-ES" sz="2000" dirty="0">
                <a:latin typeface="Atkinson Hyperlegible"/>
              </a:rPr>
              <a:t>).</a:t>
            </a:r>
          </a:p>
        </p:txBody>
      </p:sp>
      <p:pic>
        <p:nvPicPr>
          <p:cNvPr id="18" name="Imagen 17" descr="Diagrama&#10;&#10;El contenido generado por IA puede ser incorrecto.">
            <a:extLst>
              <a:ext uri="{FF2B5EF4-FFF2-40B4-BE49-F238E27FC236}">
                <a16:creationId xmlns:a16="http://schemas.microsoft.com/office/drawing/2014/main" id="{3EBCD56E-21F9-FD7C-9152-B803151A3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66" y="3168573"/>
            <a:ext cx="11325346" cy="715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3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0D74F4-DE18-C41F-4DAD-96C3B6153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505BF6CF-F877-95C2-2D36-83A853655448}"/>
              </a:ext>
            </a:extLst>
          </p:cNvPr>
          <p:cNvCxnSpPr>
            <a:cxnSpLocks/>
          </p:cNvCxnSpPr>
          <p:nvPr/>
        </p:nvCxnSpPr>
        <p:spPr>
          <a:xfrm>
            <a:off x="679450" y="-136525"/>
            <a:ext cx="0" cy="15240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bject 3">
            <a:extLst>
              <a:ext uri="{FF2B5EF4-FFF2-40B4-BE49-F238E27FC236}">
                <a16:creationId xmlns:a16="http://schemas.microsoft.com/office/drawing/2014/main" id="{9421E9F7-DE15-05E3-A049-CD8955BA5C5F}"/>
              </a:ext>
            </a:extLst>
          </p:cNvPr>
          <p:cNvSpPr txBox="1"/>
          <p:nvPr/>
        </p:nvSpPr>
        <p:spPr>
          <a:xfrm>
            <a:off x="1382157" y="-44605"/>
            <a:ext cx="18277439" cy="1609928"/>
          </a:xfrm>
          <a:prstGeom prst="rect">
            <a:avLst/>
          </a:prstGeom>
          <a:noFill/>
        </p:spPr>
        <p:txBody>
          <a:bodyPr vert="horz" wrap="square" lIns="0" tIns="349885" rIns="0" bIns="0" rtlCol="0">
            <a:spAutoFit/>
          </a:bodyPr>
          <a:lstStyle/>
          <a:p>
            <a:r>
              <a:rPr lang="es-ES" sz="4400" b="1" dirty="0">
                <a:latin typeface="Atkinson Hyperlegible" pitchFamily="2" charset="77"/>
              </a:rPr>
              <a:t>REDES BASADAS EN SOFTWARE, APLICACIONES Y USOS.</a:t>
            </a:r>
            <a:endParaRPr lang="es-CL" sz="4400" b="1" dirty="0">
              <a:latin typeface="Atkinson Hyperlegible" pitchFamily="2" charset="77"/>
            </a:endParaRPr>
          </a:p>
          <a:p>
            <a:pPr>
              <a:lnSpc>
                <a:spcPct val="150000"/>
              </a:lnSpc>
            </a:pPr>
            <a:endParaRPr lang="es-CL" sz="2800" b="1" kern="100" dirty="0">
              <a:effectLst/>
              <a:latin typeface="Atkinson Hyperlegible" pitchFamily="2" charset="77"/>
              <a:ea typeface="Calibri" panose="020F0502020204030204" pitchFamily="34" charset="0"/>
              <a:cs typeface="Gotham" pitchFamily="2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20BF88D-3975-67DE-47BD-4ECEADAE3273}"/>
              </a:ext>
            </a:extLst>
          </p:cNvPr>
          <p:cNvSpPr txBox="1"/>
          <p:nvPr/>
        </p:nvSpPr>
        <p:spPr>
          <a:xfrm>
            <a:off x="1382156" y="1558645"/>
            <a:ext cx="170557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4000" dirty="0" err="1"/>
              <a:t>SDN</a:t>
            </a:r>
            <a:r>
              <a:rPr lang="es-CL" sz="4000" dirty="0"/>
              <a:t> (Redes Definidas por Software)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DC1A3F8A-AE10-9B9A-E87D-74C2B2ECB37C}"/>
              </a:ext>
            </a:extLst>
          </p:cNvPr>
          <p:cNvGraphicFramePr>
            <a:graphicFrameLocks noGrp="1"/>
          </p:cNvGraphicFramePr>
          <p:nvPr/>
        </p:nvGraphicFramePr>
        <p:xfrm>
          <a:off x="846666" y="2320146"/>
          <a:ext cx="18812934" cy="543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5489">
                  <a:extLst>
                    <a:ext uri="{9D8B030D-6E8A-4147-A177-3AD203B41FA5}">
                      <a16:colId xmlns:a16="http://schemas.microsoft.com/office/drawing/2014/main" val="1567698843"/>
                    </a:ext>
                  </a:extLst>
                </a:gridCol>
                <a:gridCol w="6705832">
                  <a:extLst>
                    <a:ext uri="{9D8B030D-6E8A-4147-A177-3AD203B41FA5}">
                      <a16:colId xmlns:a16="http://schemas.microsoft.com/office/drawing/2014/main" val="109187572"/>
                    </a:ext>
                  </a:extLst>
                </a:gridCol>
                <a:gridCol w="2700635">
                  <a:extLst>
                    <a:ext uri="{9D8B030D-6E8A-4147-A177-3AD203B41FA5}">
                      <a16:colId xmlns:a16="http://schemas.microsoft.com/office/drawing/2014/main" val="1376976590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1946557623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3595090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OBJETIVO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MEDIOS FÍSICOS DE TX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SDN</a:t>
                      </a:r>
                      <a:endParaRPr lang="es-C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TRABAJO GRUPAL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CONSULTAS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712192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7121C3FF-47EF-DBD1-A656-CC83360B82F3}"/>
              </a:ext>
            </a:extLst>
          </p:cNvPr>
          <p:cNvSpPr txBox="1"/>
          <p:nvPr/>
        </p:nvSpPr>
        <p:spPr>
          <a:xfrm>
            <a:off x="3994600" y="3195064"/>
            <a:ext cx="16511944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2800" b="1" dirty="0">
                <a:latin typeface="Atkinson Hyperlegible"/>
              </a:rPr>
              <a:t>¿Para qué se usa </a:t>
            </a:r>
            <a:r>
              <a:rPr lang="es-ES" sz="2800" b="1" dirty="0" err="1">
                <a:latin typeface="Atkinson Hyperlegible"/>
              </a:rPr>
              <a:t>SDN</a:t>
            </a:r>
            <a:r>
              <a:rPr lang="es-ES" sz="2800" b="1" dirty="0">
                <a:latin typeface="Atkinson Hyperlegible"/>
              </a:rPr>
              <a:t> en redes reales?</a:t>
            </a:r>
            <a:endParaRPr lang="es-ES" sz="2800" dirty="0">
              <a:latin typeface="Atkinson Hyperlegible"/>
            </a:endParaRPr>
          </a:p>
          <a:p>
            <a:pPr>
              <a:buNone/>
            </a:pPr>
            <a:r>
              <a:rPr lang="es-ES" sz="2800" b="1" dirty="0">
                <a:latin typeface="Atkinson Hyperlegible"/>
              </a:rPr>
              <a:t>Automatización de configuración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800" b="1" dirty="0">
                <a:latin typeface="Atkinson Hyperlegible"/>
              </a:rPr>
              <a:t>Qué habilita:</a:t>
            </a:r>
            <a:r>
              <a:rPr lang="es-ES" sz="2800" dirty="0">
                <a:latin typeface="Atkinson Hyperlegible"/>
              </a:rPr>
              <a:t> cambios rápidos y repetibles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800" b="1" dirty="0">
                <a:latin typeface="Atkinson Hyperlegible"/>
              </a:rPr>
              <a:t>Qué problema resuelve:</a:t>
            </a:r>
            <a:r>
              <a:rPr lang="es-ES" sz="2800" dirty="0">
                <a:latin typeface="Atkinson Hyperlegible"/>
              </a:rPr>
              <a:t> errores por configuración manual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800" b="1" dirty="0">
                <a:latin typeface="Atkinson Hyperlegible"/>
              </a:rPr>
              <a:t>Ejemplo:</a:t>
            </a:r>
            <a:r>
              <a:rPr lang="es-ES" sz="2800" dirty="0">
                <a:latin typeface="Atkinson Hyperlegible"/>
              </a:rPr>
              <a:t> aplicar una misma política a múltiples equipos desde un punto central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2800" dirty="0">
              <a:latin typeface="Atkinson Hyperlegible"/>
            </a:endParaRPr>
          </a:p>
          <a:p>
            <a:pPr>
              <a:buNone/>
            </a:pPr>
            <a:r>
              <a:rPr lang="es-ES" sz="2800" b="1" dirty="0">
                <a:latin typeface="Atkinson Hyperlegible"/>
              </a:rPr>
              <a:t>Políticas de seguridad y segmentación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800" b="1" dirty="0">
                <a:latin typeface="Atkinson Hyperlegible"/>
              </a:rPr>
              <a:t>Qué habilita:</a:t>
            </a:r>
            <a:r>
              <a:rPr lang="es-ES" sz="2800" dirty="0">
                <a:latin typeface="Atkinson Hyperlegible"/>
              </a:rPr>
              <a:t> control por software de quién puede hablar con quién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800" b="1" dirty="0">
                <a:latin typeface="Atkinson Hyperlegible"/>
              </a:rPr>
              <a:t>Qué problema resuelve:</a:t>
            </a:r>
            <a:r>
              <a:rPr lang="es-ES" sz="2800" dirty="0">
                <a:latin typeface="Atkinson Hyperlegible"/>
              </a:rPr>
              <a:t> reglas inconsistentes entre dispositivos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800" b="1" dirty="0">
                <a:latin typeface="Atkinson Hyperlegible"/>
              </a:rPr>
              <a:t>Ejemplo:</a:t>
            </a:r>
            <a:r>
              <a:rPr lang="es-ES" sz="2800" dirty="0">
                <a:latin typeface="Atkinson Hyperlegible"/>
              </a:rPr>
              <a:t> separar tráfico por perfiles (usuarios/servicios) sin reconfigurar equipo por equipo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2800" dirty="0">
              <a:latin typeface="Atkinson Hyperlegible"/>
            </a:endParaRPr>
          </a:p>
          <a:p>
            <a:pPr>
              <a:buNone/>
            </a:pPr>
            <a:r>
              <a:rPr lang="es-ES" sz="2800" b="1" dirty="0">
                <a:latin typeface="Atkinson Hyperlegible"/>
              </a:rPr>
              <a:t>Operación y visibilidad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800" b="1" dirty="0">
                <a:latin typeface="Atkinson Hyperlegible"/>
              </a:rPr>
              <a:t>Qué habilita:</a:t>
            </a:r>
            <a:r>
              <a:rPr lang="es-ES" sz="2800" dirty="0">
                <a:latin typeface="Atkinson Hyperlegible"/>
              </a:rPr>
              <a:t> visión centralizada del estado de la 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800" b="1" dirty="0">
                <a:latin typeface="Atkinson Hyperlegible"/>
              </a:rPr>
              <a:t>Qué problema resuelve:</a:t>
            </a:r>
            <a:r>
              <a:rPr lang="es-ES" sz="2800" dirty="0">
                <a:latin typeface="Atkinson Hyperlegible"/>
              </a:rPr>
              <a:t> diagnóstico lento y poca trazabilidad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800" b="1" dirty="0">
                <a:latin typeface="Atkinson Hyperlegible"/>
              </a:rPr>
              <a:t>Ejemplo:</a:t>
            </a:r>
            <a:r>
              <a:rPr lang="es-ES" sz="2800" dirty="0">
                <a:latin typeface="Atkinson Hyperlegible"/>
              </a:rPr>
              <a:t> detectar congestión o fallas y aplicar ajustes coordinados</a:t>
            </a:r>
          </a:p>
        </p:txBody>
      </p:sp>
    </p:spTree>
    <p:extLst>
      <p:ext uri="{BB962C8B-B14F-4D97-AF65-F5344CB8AC3E}">
        <p14:creationId xmlns:p14="http://schemas.microsoft.com/office/powerpoint/2010/main" val="3098313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181627E-945E-922A-A8C8-DEDA2C7AC933}"/>
              </a:ext>
            </a:extLst>
          </p:cNvPr>
          <p:cNvSpPr txBox="1">
            <a:spLocks/>
          </p:cNvSpPr>
          <p:nvPr/>
        </p:nvSpPr>
        <p:spPr>
          <a:xfrm>
            <a:off x="8375650" y="2869622"/>
            <a:ext cx="10591799" cy="6976054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376961" indent="-376961" algn="l" defTabSz="1507846" rtl="0" eaLnBrk="1" latinLnBrk="0" hangingPunct="1">
              <a:lnSpc>
                <a:spcPct val="90000"/>
              </a:lnSpc>
              <a:spcBef>
                <a:spcPts val="1649"/>
              </a:spcBef>
              <a:buFont typeface="Arial" panose="020B0604020202020204" pitchFamily="34" charset="0"/>
              <a:buChar char="•"/>
              <a:defRPr sz="46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30884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39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84807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32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38730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92653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46575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00498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54421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08344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L" sz="3200" b="1" dirty="0">
                <a:latin typeface="Atkinson Hyperlegible" pitchFamily="2" charset="77"/>
              </a:rPr>
              <a:t>1. </a:t>
            </a:r>
            <a:r>
              <a:rPr lang="es-MX" sz="3200" b="1" dirty="0">
                <a:latin typeface="Atkinson Hyperlegible" pitchFamily="2" charset="77"/>
              </a:rPr>
              <a:t>OBJETIVO DE LA UNIDAD DE APRENDIZAJE.</a:t>
            </a:r>
          </a:p>
          <a:p>
            <a:pPr marL="457200" indent="-457200">
              <a:buFont typeface="+mj-lt"/>
              <a:buAutoNum type="arabicPeriod"/>
            </a:pPr>
            <a:endParaRPr lang="es-CL" sz="2400" dirty="0">
              <a:latin typeface="Atkinson Hyperlegible" pitchFamily="2" charset="77"/>
            </a:endParaRPr>
          </a:p>
          <a:p>
            <a:pPr marL="0" indent="0">
              <a:buNone/>
            </a:pPr>
            <a:r>
              <a:rPr lang="es-CL" sz="3200" b="1" dirty="0">
                <a:latin typeface="Atkinson Hyperlegible" pitchFamily="2" charset="77"/>
              </a:rPr>
              <a:t>2. </a:t>
            </a:r>
            <a:r>
              <a:rPr lang="es-ES" sz="3200" b="1" dirty="0">
                <a:latin typeface="Atkinson Hyperlegible" pitchFamily="2" charset="77"/>
              </a:rPr>
              <a:t>DESCRIPCIÓN GENERAL DE LOS DISTINTOS MEDIOS FÍSICOS       DE TRANSMISIÓN.</a:t>
            </a:r>
          </a:p>
          <a:p>
            <a:pPr marL="457200" indent="-457200">
              <a:buFont typeface="+mj-lt"/>
              <a:buAutoNum type="arabicPeriod"/>
            </a:pPr>
            <a:endParaRPr lang="es-CL" sz="2400" dirty="0">
              <a:latin typeface="Atkinson Hyperlegible" pitchFamily="2" charset="77"/>
            </a:endParaRPr>
          </a:p>
          <a:p>
            <a:pPr marL="0" indent="0">
              <a:buNone/>
            </a:pPr>
            <a:r>
              <a:rPr lang="es-CL" sz="3200" b="1" dirty="0">
                <a:latin typeface="Atkinson Hyperlegible" pitchFamily="2" charset="77"/>
              </a:rPr>
              <a:t>3. </a:t>
            </a:r>
            <a:r>
              <a:rPr lang="es-ES" sz="3200" b="1" dirty="0">
                <a:latin typeface="Atkinson Hyperlegible" pitchFamily="2" charset="77"/>
              </a:rPr>
              <a:t>REDES BASADAS EN SOFTWARE, APLICACIONES Y USOS.</a:t>
            </a:r>
            <a:endParaRPr lang="es-CL" sz="3200" b="1" dirty="0">
              <a:latin typeface="Atkinson Hyperlegible" pitchFamily="2" charset="77"/>
            </a:endParaRPr>
          </a:p>
          <a:p>
            <a:pPr marL="0" indent="0">
              <a:buNone/>
            </a:pPr>
            <a:endParaRPr lang="es-MX" sz="3200" b="1" dirty="0">
              <a:latin typeface="Atkinson Hyperlegible" pitchFamily="2" charset="77"/>
            </a:endParaRPr>
          </a:p>
          <a:p>
            <a:pPr marL="0" indent="0">
              <a:buNone/>
            </a:pPr>
            <a:r>
              <a:rPr lang="es-CL" sz="3200" b="1" dirty="0">
                <a:latin typeface="Atkinson Hyperlegible" pitchFamily="2" charset="77"/>
              </a:rPr>
              <a:t>4. </a:t>
            </a:r>
            <a:r>
              <a:rPr lang="es-MX" sz="3200" b="1" dirty="0">
                <a:latin typeface="Atkinson Hyperlegible" pitchFamily="2" charset="77"/>
              </a:rPr>
              <a:t>TRABAJO GRUPAL.</a:t>
            </a:r>
          </a:p>
          <a:p>
            <a:pPr marL="0" indent="0">
              <a:buNone/>
            </a:pPr>
            <a:endParaRPr lang="es-MX" sz="3200" b="1" dirty="0">
              <a:latin typeface="Atkinson Hyperlegible" pitchFamily="2" charset="77"/>
            </a:endParaRPr>
          </a:p>
          <a:p>
            <a:pPr marL="0" indent="0">
              <a:buNone/>
            </a:pPr>
            <a:r>
              <a:rPr lang="es-CL" sz="3200" b="1" dirty="0">
                <a:latin typeface="Atkinson Hyperlegible" pitchFamily="2" charset="77"/>
              </a:rPr>
              <a:t>5. </a:t>
            </a:r>
            <a:r>
              <a:rPr lang="es-MX" sz="3200" b="1" dirty="0">
                <a:latin typeface="Atkinson Hyperlegible" pitchFamily="2" charset="77"/>
              </a:rPr>
              <a:t>CONSULTAS.</a:t>
            </a:r>
          </a:p>
          <a:p>
            <a:pPr marL="0" indent="0">
              <a:buNone/>
            </a:pPr>
            <a:endParaRPr lang="es-MX" sz="3200" b="1" dirty="0">
              <a:latin typeface="Atkinson Hyperlegible" pitchFamily="2" charset="77"/>
            </a:endParaRPr>
          </a:p>
          <a:p>
            <a:pPr marL="0" indent="0">
              <a:buNone/>
            </a:pPr>
            <a:endParaRPr lang="es-MX" sz="3200" b="1" dirty="0">
              <a:latin typeface="Atkinson Hyperlegible" pitchFamily="2" charset="77"/>
            </a:endParaRPr>
          </a:p>
          <a:p>
            <a:pPr marL="0" indent="0">
              <a:buNone/>
            </a:pPr>
            <a:endParaRPr lang="es-MX" sz="3200" b="1" dirty="0">
              <a:latin typeface="Atkinson Hyperlegible" pitchFamily="2" charset="77"/>
            </a:endParaRPr>
          </a:p>
          <a:p>
            <a:pPr marL="0" indent="0">
              <a:buNone/>
            </a:pPr>
            <a:endParaRPr lang="es-CL" sz="3200" b="1" dirty="0">
              <a:latin typeface="Atkinson Hyperlegible" pitchFamily="2" charset="77"/>
            </a:endParaRPr>
          </a:p>
          <a:p>
            <a:pPr marL="0" indent="0">
              <a:buNone/>
            </a:pPr>
            <a:endParaRPr lang="es-CL" sz="2400" dirty="0">
              <a:latin typeface="Atkinson Hyperlegible" pitchFamily="2" charset="77"/>
            </a:endParaRPr>
          </a:p>
          <a:p>
            <a:pPr marL="0" indent="0">
              <a:buNone/>
            </a:pPr>
            <a:endParaRPr lang="es-CL" sz="2400" dirty="0"/>
          </a:p>
          <a:p>
            <a:pPr marL="0" indent="0">
              <a:buNone/>
            </a:pPr>
            <a:endParaRPr lang="es-CL" sz="2400" dirty="0"/>
          </a:p>
          <a:p>
            <a:pPr marL="0" indent="0">
              <a:buNone/>
            </a:pPr>
            <a:endParaRPr lang="es-CL" sz="2400" dirty="0"/>
          </a:p>
          <a:p>
            <a:pPr marL="0" indent="0">
              <a:buFont typeface="Arial" panose="020B0604020202020204" pitchFamily="34" charset="0"/>
              <a:buNone/>
            </a:pPr>
            <a:endParaRPr lang="es-CL" sz="3200" dirty="0"/>
          </a:p>
          <a:p>
            <a:endParaRPr lang="es-CL" sz="3200" dirty="0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CF8EB62E-9478-2731-9162-83AA65AA10D2}"/>
              </a:ext>
            </a:extLst>
          </p:cNvPr>
          <p:cNvSpPr txBox="1"/>
          <p:nvPr/>
        </p:nvSpPr>
        <p:spPr>
          <a:xfrm>
            <a:off x="8375650" y="24840"/>
            <a:ext cx="8610595" cy="1482522"/>
          </a:xfrm>
          <a:prstGeom prst="rect">
            <a:avLst/>
          </a:prstGeom>
          <a:noFill/>
        </p:spPr>
        <p:txBody>
          <a:bodyPr vert="horz" wrap="square" lIns="0" tIns="349885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5400" b="1" kern="100" dirty="0">
                <a:latin typeface="Atkinson Hyperlegible" pitchFamily="2" charset="77"/>
                <a:ea typeface="Calibri" panose="020F0502020204030204" pitchFamily="34" charset="0"/>
                <a:cs typeface="Gotham" pitchFamily="2" charset="0"/>
              </a:rPr>
              <a:t>TEMARIO</a:t>
            </a:r>
            <a:endParaRPr lang="es-CL" sz="5400" b="1" kern="100" dirty="0">
              <a:effectLst/>
              <a:latin typeface="Atkinson Hyperlegible" pitchFamily="2" charset="77"/>
              <a:ea typeface="Calibri" panose="020F0502020204030204" pitchFamily="34" charset="0"/>
              <a:cs typeface="Gotham" pitchFamily="2" charset="0"/>
            </a:endParaRP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80913B85-DB62-6753-27C9-B93610CCB519}"/>
              </a:ext>
            </a:extLst>
          </p:cNvPr>
          <p:cNvCxnSpPr>
            <a:cxnSpLocks/>
          </p:cNvCxnSpPr>
          <p:nvPr/>
        </p:nvCxnSpPr>
        <p:spPr>
          <a:xfrm>
            <a:off x="8070850" y="-136525"/>
            <a:ext cx="0" cy="15240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2" descr="C:\Users\FHidalgoP\Downloads\WhatsApp Image 2025-03-12 at 14.35.36.jpe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8" r="43683" b="714"/>
          <a:stretch/>
        </p:blipFill>
        <p:spPr bwMode="auto">
          <a:xfrm>
            <a:off x="0" y="0"/>
            <a:ext cx="7308850" cy="1048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01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AEA081-4B3D-93F5-45E1-9F87A4E6D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43E32B1-A4D7-1E2C-5F2B-07239105FC47}"/>
              </a:ext>
            </a:extLst>
          </p:cNvPr>
          <p:cNvCxnSpPr>
            <a:cxnSpLocks/>
          </p:cNvCxnSpPr>
          <p:nvPr/>
        </p:nvCxnSpPr>
        <p:spPr>
          <a:xfrm>
            <a:off x="679450" y="-136525"/>
            <a:ext cx="0" cy="15240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bject 3">
            <a:extLst>
              <a:ext uri="{FF2B5EF4-FFF2-40B4-BE49-F238E27FC236}">
                <a16:creationId xmlns:a16="http://schemas.microsoft.com/office/drawing/2014/main" id="{4F19E5D7-685D-3110-5600-453982058320}"/>
              </a:ext>
            </a:extLst>
          </p:cNvPr>
          <p:cNvSpPr txBox="1"/>
          <p:nvPr/>
        </p:nvSpPr>
        <p:spPr>
          <a:xfrm>
            <a:off x="1382157" y="-44605"/>
            <a:ext cx="18277439" cy="1609928"/>
          </a:xfrm>
          <a:prstGeom prst="rect">
            <a:avLst/>
          </a:prstGeom>
          <a:noFill/>
        </p:spPr>
        <p:txBody>
          <a:bodyPr vert="horz" wrap="square" lIns="0" tIns="349885" rIns="0" bIns="0" rtlCol="0">
            <a:spAutoFit/>
          </a:bodyPr>
          <a:lstStyle/>
          <a:p>
            <a:r>
              <a:rPr lang="es-MX" sz="4400" b="1" dirty="0">
                <a:latin typeface="Atkinson Hyperlegible" pitchFamily="2" charset="77"/>
              </a:rPr>
              <a:t>TRABAJO GRUPAL.</a:t>
            </a:r>
            <a:endParaRPr lang="es-CL" sz="4400" b="1" dirty="0">
              <a:latin typeface="Atkinson Hyperlegible" pitchFamily="2" charset="77"/>
            </a:endParaRPr>
          </a:p>
          <a:p>
            <a:pPr>
              <a:lnSpc>
                <a:spcPct val="150000"/>
              </a:lnSpc>
            </a:pPr>
            <a:endParaRPr lang="es-CL" sz="2800" b="1" kern="100" dirty="0">
              <a:effectLst/>
              <a:latin typeface="Atkinson Hyperlegible" pitchFamily="2" charset="77"/>
              <a:ea typeface="Calibri" panose="020F0502020204030204" pitchFamily="34" charset="0"/>
              <a:cs typeface="Gotham" pitchFamily="2" charset="0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834A5213-35F6-30DC-B6B5-3B17F0902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367311"/>
              </p:ext>
            </p:extLst>
          </p:nvPr>
        </p:nvGraphicFramePr>
        <p:xfrm>
          <a:off x="846662" y="1387475"/>
          <a:ext cx="18812934" cy="543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5489">
                  <a:extLst>
                    <a:ext uri="{9D8B030D-6E8A-4147-A177-3AD203B41FA5}">
                      <a16:colId xmlns:a16="http://schemas.microsoft.com/office/drawing/2014/main" val="1567698843"/>
                    </a:ext>
                  </a:extLst>
                </a:gridCol>
                <a:gridCol w="6705832">
                  <a:extLst>
                    <a:ext uri="{9D8B030D-6E8A-4147-A177-3AD203B41FA5}">
                      <a16:colId xmlns:a16="http://schemas.microsoft.com/office/drawing/2014/main" val="109187572"/>
                    </a:ext>
                  </a:extLst>
                </a:gridCol>
                <a:gridCol w="2700635">
                  <a:extLst>
                    <a:ext uri="{9D8B030D-6E8A-4147-A177-3AD203B41FA5}">
                      <a16:colId xmlns:a16="http://schemas.microsoft.com/office/drawing/2014/main" val="1376976590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1946557623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3595090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OBJETIVO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MEDIOS FÍSICOS DE TX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SDN</a:t>
                      </a:r>
                      <a:endParaRPr lang="es-C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TRABAJO GRUPAL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CONSULTAS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712192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15EBA668-B919-B54E-DE61-2599E3DE2266}"/>
              </a:ext>
            </a:extLst>
          </p:cNvPr>
          <p:cNvSpPr txBox="1"/>
          <p:nvPr/>
        </p:nvSpPr>
        <p:spPr>
          <a:xfrm>
            <a:off x="846661" y="1659350"/>
            <a:ext cx="18812933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ES" sz="2800" dirty="0"/>
          </a:p>
          <a:p>
            <a:r>
              <a:rPr lang="es-ES" sz="2800" b="1" dirty="0"/>
              <a:t>Actividad (5 min): ¿Cuándo tiene sentido usar </a:t>
            </a:r>
            <a:r>
              <a:rPr lang="es-ES" sz="2800" b="1" dirty="0" err="1"/>
              <a:t>SDN</a:t>
            </a:r>
            <a:r>
              <a:rPr lang="es-ES" sz="2800" b="1" dirty="0"/>
              <a:t>?</a:t>
            </a:r>
          </a:p>
          <a:p>
            <a:endParaRPr lang="es-ES" sz="2800" dirty="0"/>
          </a:p>
          <a:p>
            <a:r>
              <a:rPr lang="es-ES" sz="2800" b="1" dirty="0"/>
              <a:t>Escenario </a:t>
            </a:r>
          </a:p>
          <a:p>
            <a:r>
              <a:rPr lang="es-ES" sz="2800" dirty="0"/>
              <a:t>“Una organización tiene 3 sedes con decenas de equipos de red. Cada semana se deben actualizar reglas de acceso y segmentación. Los cambios manuales generan inconsistencias y fallas.”</a:t>
            </a:r>
          </a:p>
          <a:p>
            <a:endParaRPr lang="es-ES" sz="2800" dirty="0"/>
          </a:p>
          <a:p>
            <a:r>
              <a:rPr lang="es-ES" sz="2800" b="1" dirty="0"/>
              <a:t>Pregunta</a:t>
            </a:r>
          </a:p>
          <a:p>
            <a:r>
              <a:rPr lang="es-ES" sz="2800" b="1" dirty="0"/>
              <a:t>¿Qué aporta </a:t>
            </a:r>
            <a:r>
              <a:rPr lang="es-ES" sz="2800" b="1" dirty="0" err="1"/>
              <a:t>SDN</a:t>
            </a:r>
            <a:r>
              <a:rPr lang="es-ES" sz="2800" b="1" dirty="0"/>
              <a:t> en este escenario?</a:t>
            </a:r>
            <a:br>
              <a:rPr lang="es-ES" sz="2800" dirty="0"/>
            </a:br>
            <a:endParaRPr lang="es-ES" sz="2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14A5444-72A4-0C8E-F0E3-E7FCD3CFFBF7}"/>
              </a:ext>
            </a:extLst>
          </p:cNvPr>
          <p:cNvSpPr txBox="1"/>
          <p:nvPr/>
        </p:nvSpPr>
        <p:spPr>
          <a:xfrm>
            <a:off x="846661" y="5654675"/>
            <a:ext cx="18812933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ES" sz="2800" dirty="0"/>
          </a:p>
          <a:p>
            <a:r>
              <a:rPr lang="es-ES" sz="2800" b="1" dirty="0"/>
              <a:t>Actividad (5 min): ¿Cuándo tiene sentido usar </a:t>
            </a:r>
            <a:r>
              <a:rPr lang="es-ES" sz="2800" b="1" dirty="0" err="1"/>
              <a:t>SDN</a:t>
            </a:r>
            <a:r>
              <a:rPr lang="es-ES" sz="2800" b="1" dirty="0"/>
              <a:t>?</a:t>
            </a:r>
          </a:p>
          <a:p>
            <a:endParaRPr lang="es-ES" sz="2800" dirty="0"/>
          </a:p>
          <a:p>
            <a:r>
              <a:rPr lang="es-ES" sz="2800" b="1" dirty="0"/>
              <a:t>Escenario </a:t>
            </a:r>
          </a:p>
          <a:p>
            <a:r>
              <a:rPr lang="es-ES" sz="2800" dirty="0"/>
              <a:t>“Una pequeña oficina tiene </a:t>
            </a:r>
            <a:r>
              <a:rPr lang="es-ES" sz="2800" b="1" dirty="0"/>
              <a:t>una sola sede</a:t>
            </a:r>
            <a:r>
              <a:rPr lang="es-ES" sz="2800" dirty="0"/>
              <a:t>, menos de </a:t>
            </a:r>
            <a:r>
              <a:rPr lang="es-ES" sz="2800" b="1" dirty="0"/>
              <a:t>15 usuarios</a:t>
            </a:r>
            <a:r>
              <a:rPr lang="es-ES" sz="2800" dirty="0"/>
              <a:t>, un </a:t>
            </a:r>
            <a:r>
              <a:rPr lang="es-ES" sz="2800" b="1" dirty="0" err="1"/>
              <a:t>router</a:t>
            </a:r>
            <a:r>
              <a:rPr lang="es-ES" sz="2800" dirty="0"/>
              <a:t> del ISP y un </a:t>
            </a:r>
            <a:r>
              <a:rPr lang="es-ES" sz="2800" b="1" dirty="0"/>
              <a:t>switch</a:t>
            </a:r>
            <a:r>
              <a:rPr lang="es-ES" sz="2800" dirty="0"/>
              <a:t> básico. La red cambia muy poco (una vez cada varios meses) y no hay equipo dedicado para operar infraestructura.”</a:t>
            </a:r>
          </a:p>
          <a:p>
            <a:endParaRPr lang="es-ES" sz="2800" dirty="0"/>
          </a:p>
          <a:p>
            <a:r>
              <a:rPr lang="es-ES" sz="2800" b="1" dirty="0"/>
              <a:t>Pregunta</a:t>
            </a:r>
          </a:p>
          <a:p>
            <a:r>
              <a:rPr lang="es-ES" sz="2800" b="1" dirty="0"/>
              <a:t>¿Qué aporta </a:t>
            </a:r>
            <a:r>
              <a:rPr lang="es-ES" sz="2800" b="1" dirty="0" err="1"/>
              <a:t>SDN</a:t>
            </a:r>
            <a:r>
              <a:rPr lang="es-ES" sz="2800" b="1" dirty="0"/>
              <a:t> en este escenario?</a:t>
            </a:r>
            <a:br>
              <a:rPr lang="es-ES" sz="2800" dirty="0"/>
            </a:b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56344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0DBC85-16DE-B780-E4D2-B208EC338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70FD5D5C-2B42-1A76-F28B-030380EE001D}"/>
              </a:ext>
            </a:extLst>
          </p:cNvPr>
          <p:cNvCxnSpPr>
            <a:cxnSpLocks/>
          </p:cNvCxnSpPr>
          <p:nvPr/>
        </p:nvCxnSpPr>
        <p:spPr>
          <a:xfrm>
            <a:off x="679450" y="-136525"/>
            <a:ext cx="0" cy="15240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bject 3">
            <a:extLst>
              <a:ext uri="{FF2B5EF4-FFF2-40B4-BE49-F238E27FC236}">
                <a16:creationId xmlns:a16="http://schemas.microsoft.com/office/drawing/2014/main" id="{1AFAEFE6-1EF0-7B49-4398-12B8A2D4A09C}"/>
              </a:ext>
            </a:extLst>
          </p:cNvPr>
          <p:cNvSpPr txBox="1"/>
          <p:nvPr/>
        </p:nvSpPr>
        <p:spPr>
          <a:xfrm>
            <a:off x="1382157" y="-44605"/>
            <a:ext cx="18277439" cy="1030410"/>
          </a:xfrm>
          <a:prstGeom prst="rect">
            <a:avLst/>
          </a:prstGeom>
          <a:noFill/>
        </p:spPr>
        <p:txBody>
          <a:bodyPr vert="horz" wrap="square" lIns="0" tIns="349885" rIns="0" bIns="0" rtlCol="0">
            <a:spAutoFit/>
          </a:bodyPr>
          <a:lstStyle/>
          <a:p>
            <a:r>
              <a:rPr lang="es-MX" sz="4400" b="1" dirty="0">
                <a:latin typeface="Atkinson Hyperlegible" pitchFamily="2" charset="77"/>
              </a:rPr>
              <a:t>CONSULTAS</a:t>
            </a:r>
            <a:endParaRPr lang="es-CL" sz="2800" b="1" kern="100" dirty="0">
              <a:effectLst/>
              <a:latin typeface="Atkinson Hyperlegible" pitchFamily="2" charset="77"/>
              <a:ea typeface="Calibri" panose="020F0502020204030204" pitchFamily="34" charset="0"/>
              <a:cs typeface="Gotham" pitchFamily="2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25FE08E-1DCA-F1DD-5BE9-983D9C86E915}"/>
              </a:ext>
            </a:extLst>
          </p:cNvPr>
          <p:cNvSpPr txBox="1"/>
          <p:nvPr/>
        </p:nvSpPr>
        <p:spPr>
          <a:xfrm>
            <a:off x="1382156" y="1558645"/>
            <a:ext cx="170557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4000" dirty="0"/>
              <a:t>Cierre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AF2EC640-1CAE-8130-5EB0-62B44DECA5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388647"/>
              </p:ext>
            </p:extLst>
          </p:nvPr>
        </p:nvGraphicFramePr>
        <p:xfrm>
          <a:off x="951593" y="2266531"/>
          <a:ext cx="18812934" cy="543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5489">
                  <a:extLst>
                    <a:ext uri="{9D8B030D-6E8A-4147-A177-3AD203B41FA5}">
                      <a16:colId xmlns:a16="http://schemas.microsoft.com/office/drawing/2014/main" val="1567698843"/>
                    </a:ext>
                  </a:extLst>
                </a:gridCol>
                <a:gridCol w="6705832">
                  <a:extLst>
                    <a:ext uri="{9D8B030D-6E8A-4147-A177-3AD203B41FA5}">
                      <a16:colId xmlns:a16="http://schemas.microsoft.com/office/drawing/2014/main" val="109187572"/>
                    </a:ext>
                  </a:extLst>
                </a:gridCol>
                <a:gridCol w="2700635">
                  <a:extLst>
                    <a:ext uri="{9D8B030D-6E8A-4147-A177-3AD203B41FA5}">
                      <a16:colId xmlns:a16="http://schemas.microsoft.com/office/drawing/2014/main" val="1376976590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1946557623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3595090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OBJETIVO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MEDIOS FÍSICOS DE TX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SDN</a:t>
                      </a:r>
                      <a:endParaRPr lang="es-C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TRABAJO GRUPAL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CONSULTAS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712192"/>
                  </a:ext>
                </a:extLst>
              </a:tr>
            </a:tbl>
          </a:graphicData>
        </a:graphic>
      </p:graphicFrame>
      <p:sp>
        <p:nvSpPr>
          <p:cNvPr id="4" name="5 Rectángulo">
            <a:extLst>
              <a:ext uri="{FF2B5EF4-FFF2-40B4-BE49-F238E27FC236}">
                <a16:creationId xmlns:a16="http://schemas.microsoft.com/office/drawing/2014/main" id="{F3EE3BC5-A757-56F6-5A75-D31F55DE7CC7}"/>
              </a:ext>
            </a:extLst>
          </p:cNvPr>
          <p:cNvSpPr/>
          <p:nvPr/>
        </p:nvSpPr>
        <p:spPr>
          <a:xfrm>
            <a:off x="4801537" y="2765816"/>
            <a:ext cx="14141839" cy="6848670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s-CL" sz="3200" b="1" dirty="0">
                <a:solidFill>
                  <a:srgbClr val="92D050"/>
                </a:solidFill>
                <a:latin typeface="Atkinson Hyperlegible"/>
                <a:cs typeface="Times New Roman"/>
              </a:rPr>
              <a:t>¿QUÉ DEBO APRENDER?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endParaRPr lang="es-CL" sz="3200" b="1" dirty="0">
              <a:solidFill>
                <a:srgbClr val="92D050"/>
              </a:solidFill>
              <a:latin typeface="Atkinson Hyperlegible"/>
              <a:cs typeface="Times New Roman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endParaRPr lang="es-CL" sz="3200" b="1" dirty="0">
              <a:solidFill>
                <a:srgbClr val="92D050"/>
              </a:solidFill>
              <a:latin typeface="Atkinson Hyperlegible"/>
              <a:cs typeface="Times New Roman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s-CL" sz="3200" b="1" dirty="0">
                <a:solidFill>
                  <a:srgbClr val="FF0000"/>
                </a:solidFill>
                <a:latin typeface="Atkinson Hyperlegible"/>
                <a:cs typeface="Times New Roman"/>
              </a:rPr>
              <a:t>¿QUÉ QUIERO APRENDER?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endParaRPr lang="es-CL" sz="3200" b="1" dirty="0">
              <a:solidFill>
                <a:srgbClr val="FF0000"/>
              </a:solidFill>
              <a:latin typeface="Atkinson Hyperlegible"/>
              <a:cs typeface="Times New Roman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endParaRPr lang="es-CL" sz="3200" b="1" dirty="0">
              <a:solidFill>
                <a:srgbClr val="FF0000"/>
              </a:solidFill>
              <a:latin typeface="Atkinson Hyperlegible"/>
              <a:cs typeface="Times New Roman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s-CL" sz="3200" b="1" dirty="0">
                <a:solidFill>
                  <a:srgbClr val="7030A0"/>
                </a:solidFill>
                <a:latin typeface="Atkinson Hyperlegible"/>
                <a:cs typeface="Times New Roman"/>
              </a:rPr>
              <a:t>¿QUÉ ES LO QUE ME SIRVE?</a:t>
            </a:r>
          </a:p>
        </p:txBody>
      </p:sp>
      <p:pic>
        <p:nvPicPr>
          <p:cNvPr id="6" name="Gráfico 5" descr="Aspiración contorno">
            <a:extLst>
              <a:ext uri="{FF2B5EF4-FFF2-40B4-BE49-F238E27FC236}">
                <a16:creationId xmlns:a16="http://schemas.microsoft.com/office/drawing/2014/main" id="{62BD613F-FE33-5DE0-6320-841013AFF3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8359" y="5146735"/>
            <a:ext cx="2498912" cy="2498912"/>
          </a:xfrm>
          <a:prstGeom prst="rect">
            <a:avLst/>
          </a:prstGeom>
        </p:spPr>
      </p:pic>
      <p:pic>
        <p:nvPicPr>
          <p:cNvPr id="8" name="Gráfico 7" descr="Objetivo con relleno sólido">
            <a:extLst>
              <a:ext uri="{FF2B5EF4-FFF2-40B4-BE49-F238E27FC236}">
                <a16:creationId xmlns:a16="http://schemas.microsoft.com/office/drawing/2014/main" id="{87EDC37E-5D26-6373-D73B-BCBC24DCB0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40429" y="2645949"/>
            <a:ext cx="1561108" cy="1561108"/>
          </a:xfrm>
          <a:prstGeom prst="rect">
            <a:avLst/>
          </a:prstGeom>
        </p:spPr>
      </p:pic>
      <p:pic>
        <p:nvPicPr>
          <p:cNvPr id="10" name="Gráfico 9" descr="Signo de interrogación con relleno sólido">
            <a:extLst>
              <a:ext uri="{FF2B5EF4-FFF2-40B4-BE49-F238E27FC236}">
                <a16:creationId xmlns:a16="http://schemas.microsoft.com/office/drawing/2014/main" id="{EFE627E3-CC76-07B6-61BD-B855CA141B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58735" y="8290714"/>
            <a:ext cx="1278567" cy="1278567"/>
          </a:xfrm>
          <a:prstGeom prst="rect">
            <a:avLst/>
          </a:prstGeom>
        </p:spPr>
      </p:pic>
      <p:pic>
        <p:nvPicPr>
          <p:cNvPr id="11" name="Gráfico 10" descr="Bocadillo de pensamiento contorno">
            <a:extLst>
              <a:ext uri="{FF2B5EF4-FFF2-40B4-BE49-F238E27FC236}">
                <a16:creationId xmlns:a16="http://schemas.microsoft.com/office/drawing/2014/main" id="{1AB840F8-A005-EA30-4938-D4C1B47863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98359" y="7845902"/>
            <a:ext cx="2498912" cy="249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99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E02B9-EA61-B724-86FF-88F84748D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>
            <a:extLst>
              <a:ext uri="{FF2B5EF4-FFF2-40B4-BE49-F238E27FC236}">
                <a16:creationId xmlns:a16="http://schemas.microsoft.com/office/drawing/2014/main" id="{0FCF618F-7E6E-94DB-387A-84F2016E3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050" name="Picture 2" descr="C:\Users\FHidalgoP\Downloads\Diapositiva1_portada3 (1).jpg">
            <a:extLst>
              <a:ext uri="{FF2B5EF4-FFF2-40B4-BE49-F238E27FC236}">
                <a16:creationId xmlns:a16="http://schemas.microsoft.com/office/drawing/2014/main" id="{A7C27BC0-C5F5-677A-C0FD-C80D0C296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74162"/>
            <a:ext cx="20112192" cy="1130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173BAEAB-F5DF-6E9F-E933-68060E9B7E0F}"/>
              </a:ext>
            </a:extLst>
          </p:cNvPr>
          <p:cNvSpPr txBox="1"/>
          <p:nvPr/>
        </p:nvSpPr>
        <p:spPr>
          <a:xfrm>
            <a:off x="831850" y="8161793"/>
            <a:ext cx="18564837" cy="222381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349884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6000" b="1" kern="100" dirty="0">
                <a:solidFill>
                  <a:schemeClr val="bg1"/>
                </a:solidFill>
                <a:highlight>
                  <a:srgbClr val="000000"/>
                </a:highlight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SISTEMAS DE TRANSMISIÓN</a:t>
            </a:r>
            <a:endParaRPr lang="es-CL" sz="6000" b="1" kern="100" dirty="0">
              <a:solidFill>
                <a:schemeClr val="bg1"/>
              </a:solidFill>
              <a:highlight>
                <a:srgbClr val="000000"/>
              </a:highlight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2400" b="1" kern="1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CAP. JACOB BARQUI PÉREZ</a:t>
            </a:r>
            <a:endParaRPr lang="es-CL" sz="2400" b="1" kern="1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CuadroTexto 1">
            <a:extLst>
              <a:ext uri="{FF2B5EF4-FFF2-40B4-BE49-F238E27FC236}">
                <a16:creationId xmlns:a16="http://schemas.microsoft.com/office/drawing/2014/main" id="{2BD7AF8A-199B-B386-2989-3AFBFF724404}"/>
              </a:ext>
            </a:extLst>
          </p:cNvPr>
          <p:cNvSpPr txBox="1"/>
          <p:nvPr/>
        </p:nvSpPr>
        <p:spPr>
          <a:xfrm>
            <a:off x="17637126" y="1937258"/>
            <a:ext cx="2051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s-CL" sz="2000" b="1">
                <a:solidFill>
                  <a:schemeClr val="bg1"/>
                </a:solidFill>
                <a:highlight>
                  <a:srgbClr val="000000"/>
                </a:highlight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FEB, 2026</a:t>
            </a:r>
            <a:endParaRPr lang="es-CL" sz="2000" b="1" dirty="0">
              <a:solidFill>
                <a:schemeClr val="bg1"/>
              </a:solidFill>
              <a:highlight>
                <a:srgbClr val="000000"/>
              </a:highlight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7" name="Imagen 4">
            <a:extLst>
              <a:ext uri="{FF2B5EF4-FFF2-40B4-BE49-F238E27FC236}">
                <a16:creationId xmlns:a16="http://schemas.microsoft.com/office/drawing/2014/main" id="{DC807EC9-9D52-7C43-CC8D-85FA067549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8615" y="168276"/>
            <a:ext cx="1468072" cy="1600200"/>
          </a:xfrm>
          <a:prstGeom prst="rect">
            <a:avLst/>
          </a:prstGeom>
        </p:spPr>
      </p:pic>
      <p:pic>
        <p:nvPicPr>
          <p:cNvPr id="13" name="Imagen 12" descr="Logotipo&#10;&#10;El contenido generado por IA puede ser incorrecto.">
            <a:extLst>
              <a:ext uri="{FF2B5EF4-FFF2-40B4-BE49-F238E27FC236}">
                <a16:creationId xmlns:a16="http://schemas.microsoft.com/office/drawing/2014/main" id="{B24191BE-31B1-4B8B-8F0D-9EE4E03EDE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657" y="-366510"/>
            <a:ext cx="1632386" cy="193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672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46BDD0DA-35A7-19FD-C84B-195C6F463A82}"/>
              </a:ext>
            </a:extLst>
          </p:cNvPr>
          <p:cNvSpPr txBox="1"/>
          <p:nvPr/>
        </p:nvSpPr>
        <p:spPr>
          <a:xfrm>
            <a:off x="7766631" y="6036368"/>
            <a:ext cx="4523423" cy="4060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50781" tIns="75390" rIns="150781" bIns="753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endParaRPr lang="es-ES" sz="1649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94B6FE4-EB02-E344-53F4-F643E93825FE}"/>
              </a:ext>
            </a:extLst>
          </p:cNvPr>
          <p:cNvSpPr txBox="1"/>
          <p:nvPr/>
        </p:nvSpPr>
        <p:spPr>
          <a:xfrm>
            <a:off x="2598359" y="1294836"/>
            <a:ext cx="16638039" cy="6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50781" tIns="75390" rIns="150781" bIns="753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968" b="1" dirty="0">
              <a:latin typeface="Calibri"/>
              <a:cs typeface="Calibri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0D695D3-82B4-0843-C646-1FDE68CDAE13}"/>
              </a:ext>
            </a:extLst>
          </p:cNvPr>
          <p:cNvSpPr txBox="1"/>
          <p:nvPr/>
        </p:nvSpPr>
        <p:spPr>
          <a:xfrm>
            <a:off x="1382157" y="-44605"/>
            <a:ext cx="12604775" cy="2179315"/>
          </a:xfrm>
          <a:prstGeom prst="rect">
            <a:avLst/>
          </a:prstGeom>
          <a:noFill/>
        </p:spPr>
        <p:txBody>
          <a:bodyPr vert="horz" wrap="square" lIns="0" tIns="349885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sz="5400" b="1" dirty="0">
                <a:latin typeface="Atkinson Hyperlegible" pitchFamily="2" charset="77"/>
              </a:rPr>
              <a:t>OBJETIVO DE LA UNIDAD DE APRENDIZAJE </a:t>
            </a:r>
            <a:r>
              <a:rPr lang="es-ES" sz="2800" b="1" kern="100" dirty="0">
                <a:latin typeface="Atkinson Hyperlegible" pitchFamily="2" charset="77"/>
                <a:ea typeface="Calibri" panose="020F0502020204030204" pitchFamily="34" charset="0"/>
              </a:rPr>
              <a:t>OBJETIVO PRINCIPAL</a:t>
            </a:r>
            <a:endParaRPr lang="es-CL" sz="2800" b="1" kern="100" dirty="0">
              <a:effectLst/>
              <a:latin typeface="Atkinson Hyperlegible" pitchFamily="2" charset="77"/>
              <a:ea typeface="Calibri" panose="020F0502020204030204" pitchFamily="34" charset="0"/>
              <a:cs typeface="Gotham" pitchFamily="2" charset="0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5046BAD-E947-0AA8-2542-4093126760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961174"/>
              </p:ext>
            </p:extLst>
          </p:nvPr>
        </p:nvGraphicFramePr>
        <p:xfrm>
          <a:off x="846666" y="2320146"/>
          <a:ext cx="18812934" cy="543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5489">
                  <a:extLst>
                    <a:ext uri="{9D8B030D-6E8A-4147-A177-3AD203B41FA5}">
                      <a16:colId xmlns:a16="http://schemas.microsoft.com/office/drawing/2014/main" val="1567698843"/>
                    </a:ext>
                  </a:extLst>
                </a:gridCol>
                <a:gridCol w="6705832">
                  <a:extLst>
                    <a:ext uri="{9D8B030D-6E8A-4147-A177-3AD203B41FA5}">
                      <a16:colId xmlns:a16="http://schemas.microsoft.com/office/drawing/2014/main" val="109187572"/>
                    </a:ext>
                  </a:extLst>
                </a:gridCol>
                <a:gridCol w="2700635">
                  <a:extLst>
                    <a:ext uri="{9D8B030D-6E8A-4147-A177-3AD203B41FA5}">
                      <a16:colId xmlns:a16="http://schemas.microsoft.com/office/drawing/2014/main" val="1376976590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1946557623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3595090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OBJETIVO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MEDIOS FÍSICOS DE TX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SDN</a:t>
                      </a:r>
                      <a:endParaRPr lang="es-C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TRABAJO GRUPAL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CONSULTAS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712192"/>
                  </a:ext>
                </a:extLst>
              </a:tr>
            </a:tbl>
          </a:graphicData>
        </a:graphic>
      </p:graphicFrame>
      <p:sp>
        <p:nvSpPr>
          <p:cNvPr id="8" name="5 Rectángulo">
            <a:extLst>
              <a:ext uri="{FF2B5EF4-FFF2-40B4-BE49-F238E27FC236}">
                <a16:creationId xmlns:a16="http://schemas.microsoft.com/office/drawing/2014/main" id="{AC5A5358-5A9B-B423-3443-E2F3ABECD712}"/>
              </a:ext>
            </a:extLst>
          </p:cNvPr>
          <p:cNvSpPr/>
          <p:nvPr/>
        </p:nvSpPr>
        <p:spPr>
          <a:xfrm>
            <a:off x="846666" y="3316256"/>
            <a:ext cx="7653867" cy="290913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200000"/>
              </a:lnSpc>
              <a:defRPr/>
            </a:pPr>
            <a:r>
              <a:rPr lang="es-ES" sz="3200" b="1" dirty="0">
                <a:effectLst/>
                <a:latin typeface="Atkinson Hyperlegible"/>
                <a:ea typeface="Times New Roman" panose="02020603050405020304" pitchFamily="18" charset="0"/>
              </a:rPr>
              <a:t>Aplicar conocimientos en los distintos medios de transmisión físicos y guiados de </a:t>
            </a:r>
          </a:p>
          <a:p>
            <a:pPr algn="just">
              <a:lnSpc>
                <a:spcPct val="200000"/>
              </a:lnSpc>
              <a:defRPr/>
            </a:pPr>
            <a:r>
              <a:rPr lang="es-ES" sz="3200" b="1" dirty="0">
                <a:effectLst/>
                <a:latin typeface="Atkinson Hyperlegible"/>
                <a:ea typeface="Times New Roman" panose="02020603050405020304" pitchFamily="18" charset="0"/>
              </a:rPr>
              <a:t>redes de transmisión.</a:t>
            </a:r>
            <a:endParaRPr lang="es-CL" sz="3200" b="1" dirty="0">
              <a:latin typeface="Atkinson Hyperlegible"/>
              <a:cs typeface="Times New Roman" pitchFamily="18" charset="0"/>
            </a:endParaRPr>
          </a:p>
        </p:txBody>
      </p:sp>
      <p:pic>
        <p:nvPicPr>
          <p:cNvPr id="2054" name="Picture 6" descr="Cómo funciona un conector de fibra óptica - Exposición - Focc Technology  Co., Ltd">
            <a:extLst>
              <a:ext uri="{FF2B5EF4-FFF2-40B4-BE49-F238E27FC236}">
                <a16:creationId xmlns:a16="http://schemas.microsoft.com/office/drawing/2014/main" id="{0E0CC03A-4C48-3252-B353-458D3BE4D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8969" y="2997364"/>
            <a:ext cx="4074634" cy="50341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Qué Topologías de Red Existen">
            <a:extLst>
              <a:ext uri="{FF2B5EF4-FFF2-40B4-BE49-F238E27FC236}">
                <a16:creationId xmlns:a16="http://schemas.microsoft.com/office/drawing/2014/main" id="{8F3833C3-0150-146D-7061-E3C390290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198" y="3049332"/>
            <a:ext cx="6062274" cy="68200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des por Medios No Guiados – Herramientas Tecnológicas">
            <a:extLst>
              <a:ext uri="{FF2B5EF4-FFF2-40B4-BE49-F238E27FC236}">
                <a16:creationId xmlns:a16="http://schemas.microsoft.com/office/drawing/2014/main" id="{6B114107-2BA0-8A26-35AF-3B03D6362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54" y="7416455"/>
            <a:ext cx="6055369" cy="30276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ipos-de-cable-red-">
            <a:extLst>
              <a:ext uri="{FF2B5EF4-FFF2-40B4-BE49-F238E27FC236}">
                <a16:creationId xmlns:a16="http://schemas.microsoft.com/office/drawing/2014/main" id="{0DADB60D-8609-A6A6-C7D1-9EF835B28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014" y="7383944"/>
            <a:ext cx="3956946" cy="22309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8034206-837D-C333-5695-2E829BF0D9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6932" y="2912254"/>
            <a:ext cx="11010014" cy="75190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372634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E8161-E743-BE49-064B-CB7D07D71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E1DF841-C4F9-3803-3EC3-7ADDE2C2B736}"/>
              </a:ext>
            </a:extLst>
          </p:cNvPr>
          <p:cNvSpPr txBox="1"/>
          <p:nvPr/>
        </p:nvSpPr>
        <p:spPr>
          <a:xfrm>
            <a:off x="2598359" y="1294836"/>
            <a:ext cx="16638039" cy="6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50781" tIns="75390" rIns="150781" bIns="753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968" b="1" dirty="0">
              <a:latin typeface="Calibri"/>
              <a:cs typeface="Calibri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7A41CF5-6C7A-894F-1885-A65049BB8B4B}"/>
              </a:ext>
            </a:extLst>
          </p:cNvPr>
          <p:cNvSpPr txBox="1"/>
          <p:nvPr/>
        </p:nvSpPr>
        <p:spPr>
          <a:xfrm>
            <a:off x="1382157" y="-44605"/>
            <a:ext cx="12604775" cy="2179315"/>
          </a:xfrm>
          <a:prstGeom prst="rect">
            <a:avLst/>
          </a:prstGeom>
          <a:noFill/>
        </p:spPr>
        <p:txBody>
          <a:bodyPr vert="horz" wrap="square" lIns="0" tIns="349885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sz="5400" b="1" dirty="0">
                <a:latin typeface="Atkinson Hyperlegible" pitchFamily="2" charset="77"/>
              </a:rPr>
              <a:t>OBJETIVO DE LA UNIDAD DE APRENDIZAJE </a:t>
            </a:r>
            <a:r>
              <a:rPr lang="es-ES" sz="2800" b="1" kern="100" dirty="0">
                <a:latin typeface="Atkinson Hyperlegible" pitchFamily="2" charset="77"/>
                <a:ea typeface="Calibri" panose="020F0502020204030204" pitchFamily="34" charset="0"/>
              </a:rPr>
              <a:t>TAREA</a:t>
            </a:r>
            <a:endParaRPr lang="es-CL" sz="2800" b="1" kern="100" dirty="0">
              <a:effectLst/>
              <a:latin typeface="Atkinson Hyperlegible" pitchFamily="2" charset="77"/>
              <a:ea typeface="Calibri" panose="020F0502020204030204" pitchFamily="34" charset="0"/>
              <a:cs typeface="Gotham" pitchFamily="2" charset="0"/>
            </a:endParaRPr>
          </a:p>
        </p:txBody>
      </p:sp>
      <p:sp>
        <p:nvSpPr>
          <p:cNvPr id="8" name="5 Rectángulo">
            <a:extLst>
              <a:ext uri="{FF2B5EF4-FFF2-40B4-BE49-F238E27FC236}">
                <a16:creationId xmlns:a16="http://schemas.microsoft.com/office/drawing/2014/main" id="{BB1A79F7-0E03-99C9-7F6F-A149134A742D}"/>
              </a:ext>
            </a:extLst>
          </p:cNvPr>
          <p:cNvSpPr/>
          <p:nvPr/>
        </p:nvSpPr>
        <p:spPr>
          <a:xfrm>
            <a:off x="846666" y="3316256"/>
            <a:ext cx="7653867" cy="290913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200000"/>
              </a:lnSpc>
              <a:defRPr/>
            </a:pPr>
            <a:r>
              <a:rPr lang="es-ES" sz="3200" b="1" dirty="0">
                <a:latin typeface="Atkinson Hyperlegible"/>
              </a:rPr>
              <a:t>Analizar sistemas transmisión desde los fundamentos que sustentan las tecnologías de la aplicación militar. </a:t>
            </a:r>
            <a:endParaRPr lang="es-CL" sz="3200" b="1" dirty="0">
              <a:latin typeface="Atkinson Hyperlegible"/>
              <a:cs typeface="Times New Roman" pitchFamily="18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10472D1-4E4B-226B-3FB0-F6851B1F8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614" y="3243258"/>
            <a:ext cx="8748150" cy="71909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A1F00412-5F3D-30BD-E69A-C9713AA5F2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315260"/>
              </p:ext>
            </p:extLst>
          </p:nvPr>
        </p:nvGraphicFramePr>
        <p:xfrm>
          <a:off x="846666" y="2320146"/>
          <a:ext cx="18812934" cy="543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5489">
                  <a:extLst>
                    <a:ext uri="{9D8B030D-6E8A-4147-A177-3AD203B41FA5}">
                      <a16:colId xmlns:a16="http://schemas.microsoft.com/office/drawing/2014/main" val="1567698843"/>
                    </a:ext>
                  </a:extLst>
                </a:gridCol>
                <a:gridCol w="6705832">
                  <a:extLst>
                    <a:ext uri="{9D8B030D-6E8A-4147-A177-3AD203B41FA5}">
                      <a16:colId xmlns:a16="http://schemas.microsoft.com/office/drawing/2014/main" val="109187572"/>
                    </a:ext>
                  </a:extLst>
                </a:gridCol>
                <a:gridCol w="2700635">
                  <a:extLst>
                    <a:ext uri="{9D8B030D-6E8A-4147-A177-3AD203B41FA5}">
                      <a16:colId xmlns:a16="http://schemas.microsoft.com/office/drawing/2014/main" val="1376976590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1946557623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3595090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OBJETIVO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MEDIOS FÍSICOS DE TX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SDN</a:t>
                      </a:r>
                      <a:endParaRPr lang="es-C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TRABAJO GRUPAL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CONSULTAS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712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6411829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651B1-2380-EAA3-522C-C9153F803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00A7AD0-808B-F2F0-1A64-D80879603938}"/>
              </a:ext>
            </a:extLst>
          </p:cNvPr>
          <p:cNvSpPr txBox="1"/>
          <p:nvPr/>
        </p:nvSpPr>
        <p:spPr>
          <a:xfrm>
            <a:off x="2598359" y="1294836"/>
            <a:ext cx="16638039" cy="6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50781" tIns="75390" rIns="150781" bIns="753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968" b="1" dirty="0">
              <a:latin typeface="Calibri"/>
              <a:cs typeface="Calibri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FDF1386-B050-7714-150D-67856E0AD2D5}"/>
              </a:ext>
            </a:extLst>
          </p:cNvPr>
          <p:cNvSpPr txBox="1"/>
          <p:nvPr/>
        </p:nvSpPr>
        <p:spPr>
          <a:xfrm>
            <a:off x="1382157" y="-44605"/>
            <a:ext cx="12604775" cy="2179315"/>
          </a:xfrm>
          <a:prstGeom prst="rect">
            <a:avLst/>
          </a:prstGeom>
          <a:noFill/>
        </p:spPr>
        <p:txBody>
          <a:bodyPr vert="horz" wrap="square" lIns="0" tIns="349885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sz="5400" b="1" dirty="0">
                <a:latin typeface="Atkinson Hyperlegible" pitchFamily="2" charset="77"/>
              </a:rPr>
              <a:t>OBJETIVO DE LA UNIDAD DE APRENDIZAJE </a:t>
            </a:r>
            <a:r>
              <a:rPr lang="es-ES" sz="2800" b="1" kern="100" dirty="0">
                <a:latin typeface="Atkinson Hyperlegible" pitchFamily="2" charset="77"/>
                <a:ea typeface="Calibri" panose="020F0502020204030204" pitchFamily="34" charset="0"/>
              </a:rPr>
              <a:t>OBJETIVO PRINCIPAL DE LA CLASE</a:t>
            </a:r>
            <a:endParaRPr lang="es-CL" sz="2800" b="1" kern="100" dirty="0">
              <a:effectLst/>
              <a:latin typeface="Atkinson Hyperlegible" pitchFamily="2" charset="77"/>
              <a:ea typeface="Calibri" panose="020F0502020204030204" pitchFamily="34" charset="0"/>
              <a:cs typeface="Gotham" pitchFamily="2" charset="0"/>
            </a:endParaRPr>
          </a:p>
        </p:txBody>
      </p:sp>
      <p:sp>
        <p:nvSpPr>
          <p:cNvPr id="6" name="5 Rectángulo">
            <a:extLst>
              <a:ext uri="{FF2B5EF4-FFF2-40B4-BE49-F238E27FC236}">
                <a16:creationId xmlns:a16="http://schemas.microsoft.com/office/drawing/2014/main" id="{B0F417D9-033E-D5F5-9726-8037B9002420}"/>
              </a:ext>
            </a:extLst>
          </p:cNvPr>
          <p:cNvSpPr/>
          <p:nvPr/>
        </p:nvSpPr>
        <p:spPr>
          <a:xfrm>
            <a:off x="1696951" y="3795530"/>
            <a:ext cx="17775273" cy="2766911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/>
          <a:p>
            <a:pPr marL="742950" indent="-742950" algn="just">
              <a:lnSpc>
                <a:spcPct val="150000"/>
              </a:lnSpc>
              <a:buAutoNum type="arabicPeriod"/>
              <a:defRPr/>
            </a:pPr>
            <a:r>
              <a:rPr lang="es-ES" sz="4000" b="1" dirty="0">
                <a:effectLst/>
                <a:latin typeface="Atkinson Hyperlegible"/>
                <a:ea typeface="Times New Roman" panose="02020603050405020304" pitchFamily="18" charset="0"/>
              </a:rPr>
              <a:t>Introducción as los sistemas de transmisión.</a:t>
            </a:r>
          </a:p>
          <a:p>
            <a:pPr algn="just">
              <a:lnSpc>
                <a:spcPct val="150000"/>
              </a:lnSpc>
              <a:defRPr/>
            </a:pPr>
            <a:r>
              <a:rPr lang="es-ES" sz="4000" dirty="0">
                <a:effectLst/>
                <a:latin typeface="Atkinson Hyperlegible"/>
                <a:ea typeface="Times New Roman" panose="02020603050405020304" pitchFamily="18" charset="0"/>
              </a:rPr>
              <a:t>1.1. Descripción general de los distintos medios físicos de transmisión.</a:t>
            </a:r>
          </a:p>
          <a:p>
            <a:pPr algn="just">
              <a:lnSpc>
                <a:spcPct val="150000"/>
              </a:lnSpc>
              <a:defRPr/>
            </a:pPr>
            <a:r>
              <a:rPr lang="es-ES" sz="4000" dirty="0">
                <a:latin typeface="Atkinson Hyperlegible"/>
                <a:ea typeface="Times New Roman" panose="02020603050405020304" pitchFamily="18" charset="0"/>
              </a:rPr>
              <a:t>1.2. Redes basadas en software, aplicaciones y usos.</a:t>
            </a:r>
            <a:endParaRPr lang="es-ES" sz="4000" dirty="0">
              <a:effectLst/>
              <a:latin typeface="Atkinson Hyperlegible"/>
              <a:ea typeface="Times New Roman" panose="02020603050405020304" pitchFamily="18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FE4BD31-0C5E-EFE9-1AA1-3F00F2CADD93}"/>
              </a:ext>
            </a:extLst>
          </p:cNvPr>
          <p:cNvSpPr txBox="1"/>
          <p:nvPr/>
        </p:nvSpPr>
        <p:spPr>
          <a:xfrm>
            <a:off x="8917065" y="2889315"/>
            <a:ext cx="31136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b="1" kern="100" dirty="0">
                <a:latin typeface="Atkinson Hyperlegible" pitchFamily="2" charset="77"/>
                <a:ea typeface="Calibri" panose="020F0502020204030204" pitchFamily="34" charset="0"/>
              </a:rPr>
              <a:t>CONTENIDOS</a:t>
            </a:r>
            <a:endParaRPr lang="es-CL" sz="4000" dirty="0"/>
          </a:p>
        </p:txBody>
      </p:sp>
      <p:sp>
        <p:nvSpPr>
          <p:cNvPr id="14" name="Marcador de número de diapositiva 1">
            <a:extLst>
              <a:ext uri="{FF2B5EF4-FFF2-40B4-BE49-F238E27FC236}">
                <a16:creationId xmlns:a16="http://schemas.microsoft.com/office/drawing/2014/main" id="{52EEEA47-11D0-9A27-8331-6389403D15CF}"/>
              </a:ext>
            </a:extLst>
          </p:cNvPr>
          <p:cNvSpPr txBox="1">
            <a:spLocks/>
          </p:cNvSpPr>
          <p:nvPr/>
        </p:nvSpPr>
        <p:spPr>
          <a:xfrm>
            <a:off x="14198520" y="10482093"/>
            <a:ext cx="4523423" cy="602118"/>
          </a:xfrm>
          <a:prstGeom prst="rect">
            <a:avLst/>
          </a:prstGeom>
        </p:spPr>
        <p:txBody>
          <a:bodyPr/>
          <a:lstStyle>
            <a:defPPr lvl="0">
              <a:defRPr lang="es-CL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s-CL" smtClean="0"/>
              <a:pPr/>
              <a:t>5</a:t>
            </a:fld>
            <a:endParaRPr lang="es-CL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37647E7B-9BC3-ED8A-A694-D3AD9C372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173249"/>
              </p:ext>
            </p:extLst>
          </p:nvPr>
        </p:nvGraphicFramePr>
        <p:xfrm>
          <a:off x="846666" y="2320146"/>
          <a:ext cx="18812934" cy="543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5489">
                  <a:extLst>
                    <a:ext uri="{9D8B030D-6E8A-4147-A177-3AD203B41FA5}">
                      <a16:colId xmlns:a16="http://schemas.microsoft.com/office/drawing/2014/main" val="1567698843"/>
                    </a:ext>
                  </a:extLst>
                </a:gridCol>
                <a:gridCol w="6705832">
                  <a:extLst>
                    <a:ext uri="{9D8B030D-6E8A-4147-A177-3AD203B41FA5}">
                      <a16:colId xmlns:a16="http://schemas.microsoft.com/office/drawing/2014/main" val="109187572"/>
                    </a:ext>
                  </a:extLst>
                </a:gridCol>
                <a:gridCol w="2700635">
                  <a:extLst>
                    <a:ext uri="{9D8B030D-6E8A-4147-A177-3AD203B41FA5}">
                      <a16:colId xmlns:a16="http://schemas.microsoft.com/office/drawing/2014/main" val="1376976590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1946557623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3595090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OBJETIVO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MEDIOS FÍSICOS DE TX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SDN</a:t>
                      </a:r>
                      <a:endParaRPr lang="es-C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TRABAJO GRUPAL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CONSULTAS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712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3277005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E12CB-5EDE-DEA3-507C-857D5B1B9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84DF2E6-9522-A84D-6A12-0B6361BF0EBF}"/>
              </a:ext>
            </a:extLst>
          </p:cNvPr>
          <p:cNvSpPr txBox="1"/>
          <p:nvPr/>
        </p:nvSpPr>
        <p:spPr>
          <a:xfrm>
            <a:off x="2598359" y="1294836"/>
            <a:ext cx="16638039" cy="6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50781" tIns="75390" rIns="150781" bIns="753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968" b="1" dirty="0">
              <a:latin typeface="Calibri"/>
              <a:cs typeface="Calibri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6163DE2-117D-53DF-317C-57326A66BC1A}"/>
              </a:ext>
            </a:extLst>
          </p:cNvPr>
          <p:cNvSpPr txBox="1"/>
          <p:nvPr/>
        </p:nvSpPr>
        <p:spPr>
          <a:xfrm>
            <a:off x="1382157" y="-44605"/>
            <a:ext cx="12604775" cy="2179315"/>
          </a:xfrm>
          <a:prstGeom prst="rect">
            <a:avLst/>
          </a:prstGeom>
          <a:noFill/>
        </p:spPr>
        <p:txBody>
          <a:bodyPr vert="horz" wrap="square" lIns="0" tIns="349885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sz="5400" b="1" dirty="0">
                <a:latin typeface="Atkinson Hyperlegible" pitchFamily="2" charset="77"/>
              </a:rPr>
              <a:t>OBJETIVO DE LA UNIDAD DE APRENDIZAJE </a:t>
            </a:r>
            <a:r>
              <a:rPr lang="es-ES" sz="2800" b="1" kern="100" dirty="0">
                <a:latin typeface="Atkinson Hyperlegible" pitchFamily="2" charset="77"/>
                <a:ea typeface="Calibri" panose="020F0502020204030204" pitchFamily="34" charset="0"/>
              </a:rPr>
              <a:t>OBJETIVO PRINCIPAL DE LA CLASE </a:t>
            </a:r>
            <a:endParaRPr lang="es-CL" sz="2800" b="1" kern="100" dirty="0">
              <a:effectLst/>
              <a:latin typeface="Atkinson Hyperlegible" pitchFamily="2" charset="77"/>
              <a:ea typeface="Calibri" panose="020F0502020204030204" pitchFamily="34" charset="0"/>
              <a:cs typeface="Gotham" pitchFamily="2" charset="0"/>
            </a:endParaRPr>
          </a:p>
        </p:txBody>
      </p:sp>
      <p:sp>
        <p:nvSpPr>
          <p:cNvPr id="7" name="5 Rectángulo">
            <a:extLst>
              <a:ext uri="{FF2B5EF4-FFF2-40B4-BE49-F238E27FC236}">
                <a16:creationId xmlns:a16="http://schemas.microsoft.com/office/drawing/2014/main" id="{85CA3805-3063-2B00-38AD-DEE03719DDBA}"/>
              </a:ext>
            </a:extLst>
          </p:cNvPr>
          <p:cNvSpPr/>
          <p:nvPr/>
        </p:nvSpPr>
        <p:spPr>
          <a:xfrm>
            <a:off x="846666" y="3742692"/>
            <a:ext cx="18812934" cy="1077218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/>
          <a:p>
            <a:pPr algn="just">
              <a:defRPr/>
            </a:pPr>
            <a:r>
              <a:rPr lang="es-ES" sz="3200" dirty="0">
                <a:latin typeface="Atkinson Hyperlegible"/>
                <a:ea typeface="Times New Roman" panose="02020603050405020304" pitchFamily="18" charset="0"/>
              </a:rPr>
              <a:t>D</a:t>
            </a:r>
            <a:r>
              <a:rPr lang="es-ES" sz="3200" dirty="0">
                <a:effectLst/>
                <a:latin typeface="Atkinson Hyperlegible"/>
                <a:ea typeface="Times New Roman" panose="02020603050405020304" pitchFamily="18" charset="0"/>
              </a:rPr>
              <a:t>escribir los distintos medios físicos de transmisión.</a:t>
            </a:r>
          </a:p>
          <a:p>
            <a:pPr algn="just">
              <a:defRPr/>
            </a:pPr>
            <a:r>
              <a:rPr lang="es-ES" sz="3200" dirty="0">
                <a:latin typeface="Atkinson Hyperlegible"/>
                <a:ea typeface="Times New Roman" panose="02020603050405020304" pitchFamily="18" charset="0"/>
              </a:rPr>
              <a:t>Describir las Redes basadas en software, aplicaciones y usos.</a:t>
            </a:r>
            <a:endParaRPr lang="es-CL" sz="3200" dirty="0">
              <a:latin typeface="Atkinson Hyperlegible"/>
              <a:cs typeface="Times New Roman" pitchFamily="18" charset="0"/>
            </a:endParaRPr>
          </a:p>
        </p:txBody>
      </p:sp>
      <p:sp>
        <p:nvSpPr>
          <p:cNvPr id="9" name="5 Rectángulo">
            <a:extLst>
              <a:ext uri="{FF2B5EF4-FFF2-40B4-BE49-F238E27FC236}">
                <a16:creationId xmlns:a16="http://schemas.microsoft.com/office/drawing/2014/main" id="{5EFC2C6C-5B5A-86E1-571C-0CF1316F5491}"/>
              </a:ext>
            </a:extLst>
          </p:cNvPr>
          <p:cNvSpPr/>
          <p:nvPr/>
        </p:nvSpPr>
        <p:spPr>
          <a:xfrm>
            <a:off x="974419" y="5254698"/>
            <a:ext cx="17486443" cy="1077218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/>
          <a:p>
            <a:pPr algn="just">
              <a:defRPr/>
            </a:pPr>
            <a:r>
              <a:rPr lang="es-ES" sz="3200" dirty="0">
                <a:latin typeface="Atkinson Hyperlegible"/>
                <a:ea typeface="Times New Roman" panose="02020603050405020304" pitchFamily="18" charset="0"/>
              </a:rPr>
              <a:t>Identificar los distintos medios físicos de transmisión.</a:t>
            </a:r>
          </a:p>
          <a:p>
            <a:pPr algn="just">
              <a:defRPr/>
            </a:pPr>
            <a:r>
              <a:rPr lang="es-ES" sz="3200" dirty="0">
                <a:latin typeface="Atkinson Hyperlegible"/>
                <a:ea typeface="Times New Roman" panose="02020603050405020304" pitchFamily="18" charset="0"/>
              </a:rPr>
              <a:t>Identificar las Redes basadas en software, aplicaciones y usos.</a:t>
            </a:r>
            <a:endParaRPr lang="es-CL" sz="3200" dirty="0">
              <a:latin typeface="Atkinson Hyperlegible"/>
              <a:cs typeface="Times New Roman" pitchFamily="18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D202177-7B03-D432-2B87-5120F6E74927}"/>
              </a:ext>
            </a:extLst>
          </p:cNvPr>
          <p:cNvSpPr txBox="1"/>
          <p:nvPr/>
        </p:nvSpPr>
        <p:spPr>
          <a:xfrm>
            <a:off x="846666" y="3271329"/>
            <a:ext cx="100509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b="1" kern="100" dirty="0">
                <a:latin typeface="Atkinson Hyperlegible" pitchFamily="2" charset="77"/>
                <a:ea typeface="Calibri" panose="020F0502020204030204" pitchFamily="34" charset="0"/>
              </a:rPr>
              <a:t>OBJETIVO PRINCIPAL</a:t>
            </a:r>
            <a:endParaRPr lang="es-CL" sz="40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52E018B-E44B-4984-020C-3C3C6D517FAD}"/>
              </a:ext>
            </a:extLst>
          </p:cNvPr>
          <p:cNvSpPr txBox="1"/>
          <p:nvPr/>
        </p:nvSpPr>
        <p:spPr>
          <a:xfrm>
            <a:off x="846665" y="4778771"/>
            <a:ext cx="100509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b="1" kern="100" dirty="0">
                <a:latin typeface="Atkinson Hyperlegible" pitchFamily="2" charset="77"/>
                <a:ea typeface="Calibri" panose="020F0502020204030204" pitchFamily="34" charset="0"/>
              </a:rPr>
              <a:t>TAREA ASOCIADA</a:t>
            </a:r>
            <a:endParaRPr lang="es-CL" sz="4000" dirty="0"/>
          </a:p>
        </p:txBody>
      </p:sp>
      <p:sp>
        <p:nvSpPr>
          <p:cNvPr id="12" name="5 Rectángulo">
            <a:extLst>
              <a:ext uri="{FF2B5EF4-FFF2-40B4-BE49-F238E27FC236}">
                <a16:creationId xmlns:a16="http://schemas.microsoft.com/office/drawing/2014/main" id="{1F2D30D7-1206-29C4-91A5-D2061D510FC8}"/>
              </a:ext>
            </a:extLst>
          </p:cNvPr>
          <p:cNvSpPr/>
          <p:nvPr/>
        </p:nvSpPr>
        <p:spPr>
          <a:xfrm>
            <a:off x="974418" y="7157079"/>
            <a:ext cx="17486443" cy="1077218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/>
          <a:p>
            <a:pPr algn="just">
              <a:defRPr/>
            </a:pPr>
            <a:r>
              <a:rPr lang="es-ES" sz="3200" dirty="0">
                <a:latin typeface="Atkinson Hyperlegible"/>
              </a:rPr>
              <a:t>Identifica los distintos medios físicos de transmisión.</a:t>
            </a:r>
          </a:p>
          <a:p>
            <a:pPr algn="just">
              <a:defRPr/>
            </a:pPr>
            <a:r>
              <a:rPr lang="es-ES" sz="3200" dirty="0">
                <a:latin typeface="Atkinson Hyperlegible"/>
                <a:ea typeface="Times New Roman" panose="02020603050405020304" pitchFamily="18" charset="0"/>
              </a:rPr>
              <a:t>Identifica Redes basadas en software, aplicaciones y usos.</a:t>
            </a:r>
            <a:endParaRPr lang="es-CL" sz="32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3C49A78-4351-8486-420C-37816BE77A90}"/>
              </a:ext>
            </a:extLst>
          </p:cNvPr>
          <p:cNvSpPr txBox="1"/>
          <p:nvPr/>
        </p:nvSpPr>
        <p:spPr>
          <a:xfrm>
            <a:off x="846665" y="6693645"/>
            <a:ext cx="100509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b="1" kern="100" dirty="0">
                <a:latin typeface="Atkinson Hyperlegible" pitchFamily="2" charset="77"/>
                <a:ea typeface="Calibri" panose="020F0502020204030204" pitchFamily="34" charset="0"/>
              </a:rPr>
              <a:t>REQUERIMIENTO</a:t>
            </a:r>
            <a:endParaRPr lang="es-CL" sz="4000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61059CE-9199-6FE5-3AF6-C3D463FD8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464356"/>
              </p:ext>
            </p:extLst>
          </p:nvPr>
        </p:nvGraphicFramePr>
        <p:xfrm>
          <a:off x="846666" y="2320146"/>
          <a:ext cx="18812934" cy="543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5489">
                  <a:extLst>
                    <a:ext uri="{9D8B030D-6E8A-4147-A177-3AD203B41FA5}">
                      <a16:colId xmlns:a16="http://schemas.microsoft.com/office/drawing/2014/main" val="1567698843"/>
                    </a:ext>
                  </a:extLst>
                </a:gridCol>
                <a:gridCol w="6705832">
                  <a:extLst>
                    <a:ext uri="{9D8B030D-6E8A-4147-A177-3AD203B41FA5}">
                      <a16:colId xmlns:a16="http://schemas.microsoft.com/office/drawing/2014/main" val="109187572"/>
                    </a:ext>
                  </a:extLst>
                </a:gridCol>
                <a:gridCol w="2700635">
                  <a:extLst>
                    <a:ext uri="{9D8B030D-6E8A-4147-A177-3AD203B41FA5}">
                      <a16:colId xmlns:a16="http://schemas.microsoft.com/office/drawing/2014/main" val="1376976590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1946557623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3595090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OBJETIVO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MEDIOS FÍSICOS DE TX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SDN</a:t>
                      </a:r>
                      <a:endParaRPr lang="es-C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TRABAJO GRUPAL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CONSULTAS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712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7401912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E8D25-85D9-E04C-486C-47D90C11F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A0F57B8-3A8B-5EB4-1FE2-C04A71699F61}"/>
              </a:ext>
            </a:extLst>
          </p:cNvPr>
          <p:cNvSpPr txBox="1"/>
          <p:nvPr/>
        </p:nvSpPr>
        <p:spPr>
          <a:xfrm>
            <a:off x="2598359" y="1294836"/>
            <a:ext cx="16638039" cy="6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50781" tIns="75390" rIns="150781" bIns="753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968" b="1" dirty="0">
              <a:latin typeface="Calibri"/>
              <a:cs typeface="Calibri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9290603-0D84-307D-6C66-78F87FE24653}"/>
              </a:ext>
            </a:extLst>
          </p:cNvPr>
          <p:cNvSpPr txBox="1"/>
          <p:nvPr/>
        </p:nvSpPr>
        <p:spPr>
          <a:xfrm>
            <a:off x="1382157" y="-44605"/>
            <a:ext cx="12604775" cy="2179315"/>
          </a:xfrm>
          <a:prstGeom prst="rect">
            <a:avLst/>
          </a:prstGeom>
          <a:noFill/>
        </p:spPr>
        <p:txBody>
          <a:bodyPr vert="horz" wrap="square" lIns="0" tIns="349885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sz="5400" b="1" dirty="0">
                <a:latin typeface="Atkinson Hyperlegible" pitchFamily="2" charset="77"/>
              </a:rPr>
              <a:t>OBJETIVO DE LA UNIDAD DE APRENDIZAJE </a:t>
            </a:r>
            <a:r>
              <a:rPr lang="es-ES" sz="2800" b="1" kern="100" dirty="0">
                <a:latin typeface="Atkinson Hyperlegible" pitchFamily="2" charset="77"/>
                <a:ea typeface="Calibri" panose="020F0502020204030204" pitchFamily="34" charset="0"/>
              </a:rPr>
              <a:t>OBJETIVO PRINCIPAL DE LA CLASE</a:t>
            </a:r>
            <a:endParaRPr lang="es-CL" sz="2800" b="1" kern="100" dirty="0">
              <a:effectLst/>
              <a:latin typeface="Atkinson Hyperlegible" pitchFamily="2" charset="77"/>
              <a:ea typeface="Calibri" panose="020F0502020204030204" pitchFamily="34" charset="0"/>
              <a:cs typeface="Gotham" pitchFamily="2" charset="0"/>
            </a:endParaRPr>
          </a:p>
        </p:txBody>
      </p:sp>
      <p:sp>
        <p:nvSpPr>
          <p:cNvPr id="14" name="Marcador de número de diapositiva 1">
            <a:extLst>
              <a:ext uri="{FF2B5EF4-FFF2-40B4-BE49-F238E27FC236}">
                <a16:creationId xmlns:a16="http://schemas.microsoft.com/office/drawing/2014/main" id="{D2CF2888-6C70-521D-1E85-724AFFDC56A4}"/>
              </a:ext>
            </a:extLst>
          </p:cNvPr>
          <p:cNvSpPr txBox="1">
            <a:spLocks/>
          </p:cNvSpPr>
          <p:nvPr/>
        </p:nvSpPr>
        <p:spPr>
          <a:xfrm>
            <a:off x="14198520" y="10482093"/>
            <a:ext cx="4523423" cy="602118"/>
          </a:xfrm>
          <a:prstGeom prst="rect">
            <a:avLst/>
          </a:prstGeom>
        </p:spPr>
        <p:txBody>
          <a:bodyPr/>
          <a:lstStyle>
            <a:defPPr lvl="0">
              <a:defRPr lang="es-CL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s-CL" smtClean="0"/>
              <a:pPr/>
              <a:t>7</a:t>
            </a:fld>
            <a:endParaRPr lang="es-CL"/>
          </a:p>
        </p:txBody>
      </p:sp>
      <p:sp>
        <p:nvSpPr>
          <p:cNvPr id="4" name="5 Rectángulo">
            <a:extLst>
              <a:ext uri="{FF2B5EF4-FFF2-40B4-BE49-F238E27FC236}">
                <a16:creationId xmlns:a16="http://schemas.microsoft.com/office/drawing/2014/main" id="{B8EE7BA5-0161-F57D-2E94-E0D17A31974D}"/>
              </a:ext>
            </a:extLst>
          </p:cNvPr>
          <p:cNvSpPr/>
          <p:nvPr/>
        </p:nvSpPr>
        <p:spPr>
          <a:xfrm>
            <a:off x="1696951" y="3795530"/>
            <a:ext cx="17775273" cy="1843582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/>
          <a:p>
            <a:pPr marL="514350" indent="-514350" algn="just">
              <a:lnSpc>
                <a:spcPct val="150000"/>
              </a:lnSpc>
              <a:buFont typeface="+mj-lt"/>
              <a:buAutoNum type="arabicPeriod"/>
              <a:defRPr/>
            </a:pPr>
            <a:r>
              <a:rPr lang="es-ES" sz="4000" dirty="0">
                <a:latin typeface="Atkinson Hyperlegible"/>
                <a:ea typeface="Times New Roman" panose="02020603050405020304" pitchFamily="18" charset="0"/>
              </a:rPr>
              <a:t>Identifica</a:t>
            </a:r>
            <a:r>
              <a:rPr lang="es-ES" sz="4000" dirty="0">
                <a:effectLst/>
                <a:latin typeface="Atkinson Hyperlegible"/>
                <a:ea typeface="Times New Roman" panose="02020603050405020304" pitchFamily="18" charset="0"/>
              </a:rPr>
              <a:t> la definición y </a:t>
            </a:r>
            <a:r>
              <a:rPr lang="es-ES" sz="4000" dirty="0"/>
              <a:t>los distintos medios físicos de transmisión.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  <a:defRPr/>
            </a:pPr>
            <a:r>
              <a:rPr lang="es-ES" sz="4000" dirty="0">
                <a:effectLst/>
                <a:latin typeface="Atkinson Hyperlegible"/>
                <a:ea typeface="Times New Roman" panose="02020603050405020304" pitchFamily="18" charset="0"/>
              </a:rPr>
              <a:t>Identifica las </a:t>
            </a:r>
            <a:r>
              <a:rPr lang="es-ES" sz="4000" dirty="0">
                <a:latin typeface="Atkinson Hyperlegible"/>
                <a:ea typeface="Times New Roman" panose="02020603050405020304" pitchFamily="18" charset="0"/>
              </a:rPr>
              <a:t>Redes basadas en software, aplicaciones y usos.</a:t>
            </a:r>
            <a:endParaRPr lang="es-ES" sz="4000" dirty="0">
              <a:effectLst/>
              <a:latin typeface="Atkinson Hyperlegible"/>
              <a:ea typeface="Times New Roman" panose="02020603050405020304" pitchFamily="18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BF20D85-CAB9-8520-3FEA-7DACC72DF43F}"/>
              </a:ext>
            </a:extLst>
          </p:cNvPr>
          <p:cNvSpPr txBox="1"/>
          <p:nvPr/>
        </p:nvSpPr>
        <p:spPr>
          <a:xfrm>
            <a:off x="6938363" y="2889315"/>
            <a:ext cx="66295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b="1" kern="100" dirty="0">
                <a:latin typeface="Atkinson Hyperlegible" pitchFamily="2" charset="77"/>
                <a:ea typeface="Calibri" panose="020F0502020204030204" pitchFamily="34" charset="0"/>
              </a:rPr>
              <a:t>INDICADORES DE DESEMPEÑO</a:t>
            </a:r>
            <a:endParaRPr lang="es-CL" sz="4000" dirty="0"/>
          </a:p>
        </p:txBody>
      </p:sp>
      <p:sp>
        <p:nvSpPr>
          <p:cNvPr id="12" name="5 Rectángulo">
            <a:extLst>
              <a:ext uri="{FF2B5EF4-FFF2-40B4-BE49-F238E27FC236}">
                <a16:creationId xmlns:a16="http://schemas.microsoft.com/office/drawing/2014/main" id="{832F7C39-1FC9-DBFB-225E-203D366FD081}"/>
              </a:ext>
            </a:extLst>
          </p:cNvPr>
          <p:cNvSpPr/>
          <p:nvPr/>
        </p:nvSpPr>
        <p:spPr>
          <a:xfrm>
            <a:off x="1696951" y="6761665"/>
            <a:ext cx="17775273" cy="2766911"/>
          </a:xfrm>
          <a:prstGeom prst="rect">
            <a:avLst/>
          </a:prstGeom>
          <a:noFill/>
          <a:effectLst/>
        </p:spPr>
        <p:txBody>
          <a:bodyPr wrap="square" lIns="91440" tIns="45720" rIns="91440" bIns="45720" anchor="t">
            <a:spAutoFit/>
          </a:bodyPr>
          <a:lstStyle/>
          <a:p>
            <a:pPr marL="514350" indent="-514350" algn="just">
              <a:lnSpc>
                <a:spcPct val="150000"/>
              </a:lnSpc>
              <a:buFont typeface="+mj-lt"/>
              <a:buAutoNum type="arabicPeriod"/>
              <a:defRPr/>
            </a:pPr>
            <a:r>
              <a:rPr lang="es-ES" sz="4000" dirty="0">
                <a:effectLst/>
                <a:latin typeface="Atkinson Hyperlegible"/>
                <a:ea typeface="Times New Roman" panose="02020603050405020304" pitchFamily="18" charset="0"/>
              </a:rPr>
              <a:t>Reconocer y aplicar la definición de los distintos medios físicos de transmisión.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  <a:defRPr/>
            </a:pPr>
            <a:r>
              <a:rPr lang="es-ES" sz="4000" dirty="0">
                <a:latin typeface="Atkinson Hyperlegible"/>
                <a:ea typeface="Times New Roman" panose="02020603050405020304" pitchFamily="18" charset="0"/>
              </a:rPr>
              <a:t>Reconocer y aplicar la definición de Redes basadas en software, aplicaciones y usos.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666A7B3-1BC9-38CE-CE52-7326808F0116}"/>
              </a:ext>
            </a:extLst>
          </p:cNvPr>
          <p:cNvSpPr txBox="1"/>
          <p:nvPr/>
        </p:nvSpPr>
        <p:spPr>
          <a:xfrm>
            <a:off x="6938363" y="5855450"/>
            <a:ext cx="55334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b="1" kern="100" dirty="0">
                <a:latin typeface="Atkinson Hyperlegible" pitchFamily="2" charset="77"/>
                <a:ea typeface="Calibri" panose="020F0502020204030204" pitchFamily="34" charset="0"/>
              </a:rPr>
              <a:t>APRENDIZAJE ESPERADO</a:t>
            </a:r>
            <a:endParaRPr lang="es-CL" sz="4000" dirty="0"/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3CEDA3FD-CA26-5325-CE79-A59E08C7A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189955"/>
              </p:ext>
            </p:extLst>
          </p:nvPr>
        </p:nvGraphicFramePr>
        <p:xfrm>
          <a:off x="846666" y="2320146"/>
          <a:ext cx="18812934" cy="543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5489">
                  <a:extLst>
                    <a:ext uri="{9D8B030D-6E8A-4147-A177-3AD203B41FA5}">
                      <a16:colId xmlns:a16="http://schemas.microsoft.com/office/drawing/2014/main" val="1567698843"/>
                    </a:ext>
                  </a:extLst>
                </a:gridCol>
                <a:gridCol w="6705832">
                  <a:extLst>
                    <a:ext uri="{9D8B030D-6E8A-4147-A177-3AD203B41FA5}">
                      <a16:colId xmlns:a16="http://schemas.microsoft.com/office/drawing/2014/main" val="109187572"/>
                    </a:ext>
                  </a:extLst>
                </a:gridCol>
                <a:gridCol w="2700635">
                  <a:extLst>
                    <a:ext uri="{9D8B030D-6E8A-4147-A177-3AD203B41FA5}">
                      <a16:colId xmlns:a16="http://schemas.microsoft.com/office/drawing/2014/main" val="1376976590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1946557623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3595090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OBJETIVO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MEDIOS FÍSICOS DE TX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SDN</a:t>
                      </a:r>
                      <a:endParaRPr lang="es-C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TRABAJO GRUPAL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CONSULTAS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712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0426612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C9E09E-3FC0-77B2-B1B8-8811E5C67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A047D558-B041-89D7-5104-0E5C5F5AC9D4}"/>
              </a:ext>
            </a:extLst>
          </p:cNvPr>
          <p:cNvCxnSpPr>
            <a:cxnSpLocks/>
          </p:cNvCxnSpPr>
          <p:nvPr/>
        </p:nvCxnSpPr>
        <p:spPr>
          <a:xfrm>
            <a:off x="679450" y="-136525"/>
            <a:ext cx="0" cy="15240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bject 3">
            <a:extLst>
              <a:ext uri="{FF2B5EF4-FFF2-40B4-BE49-F238E27FC236}">
                <a16:creationId xmlns:a16="http://schemas.microsoft.com/office/drawing/2014/main" id="{F099BBEA-3137-2CAB-C501-00C749EB7475}"/>
              </a:ext>
            </a:extLst>
          </p:cNvPr>
          <p:cNvSpPr txBox="1"/>
          <p:nvPr/>
        </p:nvSpPr>
        <p:spPr>
          <a:xfrm>
            <a:off x="1382157" y="-44605"/>
            <a:ext cx="18277439" cy="1609928"/>
          </a:xfrm>
          <a:prstGeom prst="rect">
            <a:avLst/>
          </a:prstGeom>
          <a:noFill/>
        </p:spPr>
        <p:txBody>
          <a:bodyPr vert="horz" wrap="square" lIns="0" tIns="349885" rIns="0" bIns="0" rtlCol="0">
            <a:spAutoFit/>
          </a:bodyPr>
          <a:lstStyle/>
          <a:p>
            <a:r>
              <a:rPr lang="es-ES" sz="4400" b="1" dirty="0">
                <a:latin typeface="Atkinson Hyperlegible" pitchFamily="2" charset="77"/>
              </a:rPr>
              <a:t>DESCRIPCIÓN GENERAL DE LOS DISTINTOS MEDIOS FÍSICOS DE TRANSMISIÓN.</a:t>
            </a:r>
          </a:p>
          <a:p>
            <a:pPr>
              <a:lnSpc>
                <a:spcPct val="150000"/>
              </a:lnSpc>
            </a:pPr>
            <a:endParaRPr lang="es-CL" sz="2800" b="1" kern="100" dirty="0">
              <a:effectLst/>
              <a:latin typeface="Atkinson Hyperlegible" pitchFamily="2" charset="77"/>
              <a:ea typeface="Calibri" panose="020F0502020204030204" pitchFamily="34" charset="0"/>
              <a:cs typeface="Gotham" pitchFamily="2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7522DAB-11A9-5295-81B7-56DA60F45279}"/>
              </a:ext>
            </a:extLst>
          </p:cNvPr>
          <p:cNvSpPr txBox="1"/>
          <p:nvPr/>
        </p:nvSpPr>
        <p:spPr>
          <a:xfrm>
            <a:off x="1382157" y="1558645"/>
            <a:ext cx="68774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4000" dirty="0"/>
              <a:t>Emisor → Medio → Receptor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A2FCA996-A0BB-ACEF-CD20-291EB28CB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302077"/>
              </p:ext>
            </p:extLst>
          </p:nvPr>
        </p:nvGraphicFramePr>
        <p:xfrm>
          <a:off x="846666" y="2320146"/>
          <a:ext cx="18812934" cy="543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5489">
                  <a:extLst>
                    <a:ext uri="{9D8B030D-6E8A-4147-A177-3AD203B41FA5}">
                      <a16:colId xmlns:a16="http://schemas.microsoft.com/office/drawing/2014/main" val="1567698843"/>
                    </a:ext>
                  </a:extLst>
                </a:gridCol>
                <a:gridCol w="6705832">
                  <a:extLst>
                    <a:ext uri="{9D8B030D-6E8A-4147-A177-3AD203B41FA5}">
                      <a16:colId xmlns:a16="http://schemas.microsoft.com/office/drawing/2014/main" val="109187572"/>
                    </a:ext>
                  </a:extLst>
                </a:gridCol>
                <a:gridCol w="2700635">
                  <a:extLst>
                    <a:ext uri="{9D8B030D-6E8A-4147-A177-3AD203B41FA5}">
                      <a16:colId xmlns:a16="http://schemas.microsoft.com/office/drawing/2014/main" val="1376976590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1946557623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3595090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OBJETIVO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MEDIOS FÍSICOS DE TX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SDN</a:t>
                      </a:r>
                      <a:endParaRPr lang="es-C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TRABAJO GRUPAL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CONSULTAS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712192"/>
                  </a:ext>
                </a:extLst>
              </a:tr>
            </a:tbl>
          </a:graphicData>
        </a:graphic>
      </p:graphicFrame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E6CA4674-7A36-30BA-C044-31ED1F2AF9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2390317"/>
              </p:ext>
            </p:extLst>
          </p:nvPr>
        </p:nvGraphicFramePr>
        <p:xfrm>
          <a:off x="902948" y="3618720"/>
          <a:ext cx="10157744" cy="5250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Gráfico 9" descr="Voz contorno">
            <a:extLst>
              <a:ext uri="{FF2B5EF4-FFF2-40B4-BE49-F238E27FC236}">
                <a16:creationId xmlns:a16="http://schemas.microsoft.com/office/drawing/2014/main" id="{FFAF54F3-297D-4D54-36FC-58E1A59A86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1091" y="8701935"/>
            <a:ext cx="914400" cy="914400"/>
          </a:xfrm>
          <a:prstGeom prst="rect">
            <a:avLst/>
          </a:prstGeom>
        </p:spPr>
      </p:pic>
      <p:pic>
        <p:nvPicPr>
          <p:cNvPr id="12" name="Gráfico 11" descr="Abrir sobre contorno">
            <a:extLst>
              <a:ext uri="{FF2B5EF4-FFF2-40B4-BE49-F238E27FC236}">
                <a16:creationId xmlns:a16="http://schemas.microsoft.com/office/drawing/2014/main" id="{3C4D6AA9-F2DA-A129-6A08-DB61EA0288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51897" y="8534700"/>
            <a:ext cx="914400" cy="914400"/>
          </a:xfrm>
          <a:prstGeom prst="rect">
            <a:avLst/>
          </a:prstGeom>
        </p:spPr>
      </p:pic>
      <p:pic>
        <p:nvPicPr>
          <p:cNvPr id="17" name="Gráfico 16" descr="Sellos discográfico con relleno sólido">
            <a:extLst>
              <a:ext uri="{FF2B5EF4-FFF2-40B4-BE49-F238E27FC236}">
                <a16:creationId xmlns:a16="http://schemas.microsoft.com/office/drawing/2014/main" id="{D3492ECD-3B6E-D9B4-8B8A-3A0F7B1D64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42703" y="8701935"/>
            <a:ext cx="914400" cy="914400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77EA4B79-7285-EF13-074F-029DAB95B95B}"/>
              </a:ext>
            </a:extLst>
          </p:cNvPr>
          <p:cNvSpPr txBox="1"/>
          <p:nvPr/>
        </p:nvSpPr>
        <p:spPr>
          <a:xfrm>
            <a:off x="5158700" y="7987955"/>
            <a:ext cx="1646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dirty="0">
                <a:latin typeface="Atkinson Hyperlegible"/>
              </a:rPr>
              <a:t>MENSAJE</a:t>
            </a:r>
          </a:p>
        </p:txBody>
      </p:sp>
      <p:pic>
        <p:nvPicPr>
          <p:cNvPr id="19" name="Gráfico 18" descr="Signo de interrogación con relleno sólido">
            <a:extLst>
              <a:ext uri="{FF2B5EF4-FFF2-40B4-BE49-F238E27FC236}">
                <a16:creationId xmlns:a16="http://schemas.microsoft.com/office/drawing/2014/main" id="{F1B33380-9663-9496-E515-B43063674F0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873459" y="4760559"/>
            <a:ext cx="1179439" cy="1179439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FEBAE6F5-E4FF-59F2-9C82-6ECCD0741C26}"/>
              </a:ext>
            </a:extLst>
          </p:cNvPr>
          <p:cNvSpPr txBox="1"/>
          <p:nvPr/>
        </p:nvSpPr>
        <p:spPr>
          <a:xfrm>
            <a:off x="12240371" y="5906355"/>
            <a:ext cx="23678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400" b="1" dirty="0">
                <a:latin typeface="Atkinson Hyperlegible"/>
              </a:rPr>
              <a:t>🧩Problemática</a:t>
            </a:r>
            <a:endParaRPr lang="es-ES" sz="2400" b="1" dirty="0">
              <a:latin typeface="Atkinson Hyperlegible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56C58BD-4438-4813-EBAF-900D079E0458}"/>
              </a:ext>
            </a:extLst>
          </p:cNvPr>
          <p:cNvSpPr txBox="1"/>
          <p:nvPr/>
        </p:nvSpPr>
        <p:spPr>
          <a:xfrm>
            <a:off x="13589486" y="9016170"/>
            <a:ext cx="63952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Atkinson Hyperlegible"/>
              </a:rPr>
              <a:t>⚠️ </a:t>
            </a:r>
            <a:r>
              <a:rPr lang="es-ES" sz="2400" b="1" dirty="0">
                <a:latin typeface="Atkinson Hyperlegible"/>
              </a:rPr>
              <a:t>Nota al margen:</a:t>
            </a:r>
          </a:p>
          <a:p>
            <a:r>
              <a:rPr lang="es-ES" sz="2400" i="1" dirty="0"/>
              <a:t>“El medio impone límites: alcance, capacidad, atenuación e interferencias.”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38907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8E293D-C5C5-785C-1300-3ACB3D4ED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928133D-E7FB-A5AB-E3A0-F3981F0AE038}"/>
              </a:ext>
            </a:extLst>
          </p:cNvPr>
          <p:cNvCxnSpPr>
            <a:cxnSpLocks/>
          </p:cNvCxnSpPr>
          <p:nvPr/>
        </p:nvCxnSpPr>
        <p:spPr>
          <a:xfrm>
            <a:off x="679450" y="-136525"/>
            <a:ext cx="0" cy="15240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bject 3">
            <a:extLst>
              <a:ext uri="{FF2B5EF4-FFF2-40B4-BE49-F238E27FC236}">
                <a16:creationId xmlns:a16="http://schemas.microsoft.com/office/drawing/2014/main" id="{44253AAB-6D96-8A6F-067B-DC50E1E0498A}"/>
              </a:ext>
            </a:extLst>
          </p:cNvPr>
          <p:cNvSpPr txBox="1"/>
          <p:nvPr/>
        </p:nvSpPr>
        <p:spPr>
          <a:xfrm>
            <a:off x="1382157" y="-44605"/>
            <a:ext cx="18277439" cy="1609928"/>
          </a:xfrm>
          <a:prstGeom prst="rect">
            <a:avLst/>
          </a:prstGeom>
          <a:noFill/>
        </p:spPr>
        <p:txBody>
          <a:bodyPr vert="horz" wrap="square" lIns="0" tIns="349885" rIns="0" bIns="0" rtlCol="0">
            <a:spAutoFit/>
          </a:bodyPr>
          <a:lstStyle/>
          <a:p>
            <a:r>
              <a:rPr lang="es-ES" sz="4400" b="1" dirty="0">
                <a:latin typeface="Atkinson Hyperlegible" pitchFamily="2" charset="77"/>
              </a:rPr>
              <a:t>DESCRIPCIÓN GENERAL DE LOS DISTINTOS MEDIOS FÍSICOS DE TRANSMISIÓN.</a:t>
            </a:r>
          </a:p>
          <a:p>
            <a:pPr>
              <a:lnSpc>
                <a:spcPct val="150000"/>
              </a:lnSpc>
            </a:pPr>
            <a:endParaRPr lang="es-CL" sz="2800" b="1" kern="100" dirty="0">
              <a:effectLst/>
              <a:latin typeface="Atkinson Hyperlegible" pitchFamily="2" charset="77"/>
              <a:ea typeface="Calibri" panose="020F0502020204030204" pitchFamily="34" charset="0"/>
              <a:cs typeface="Gotham" pitchFamily="2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2238201-6D6A-67F0-03E8-34E84E11AF37}"/>
              </a:ext>
            </a:extLst>
          </p:cNvPr>
          <p:cNvSpPr txBox="1"/>
          <p:nvPr/>
        </p:nvSpPr>
        <p:spPr>
          <a:xfrm>
            <a:off x="1382156" y="1558645"/>
            <a:ext cx="170557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dirty="0"/>
              <a:t>Clasificación de los medios de </a:t>
            </a:r>
            <a:r>
              <a:rPr lang="es-ES" sz="4000" dirty="0" err="1"/>
              <a:t>Tx</a:t>
            </a:r>
            <a:endParaRPr lang="es-CL" sz="4000"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00EA3963-4861-76FB-D716-EC8283A45C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407703"/>
              </p:ext>
            </p:extLst>
          </p:nvPr>
        </p:nvGraphicFramePr>
        <p:xfrm>
          <a:off x="846666" y="2320146"/>
          <a:ext cx="18812934" cy="543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5489">
                  <a:extLst>
                    <a:ext uri="{9D8B030D-6E8A-4147-A177-3AD203B41FA5}">
                      <a16:colId xmlns:a16="http://schemas.microsoft.com/office/drawing/2014/main" val="1567698843"/>
                    </a:ext>
                  </a:extLst>
                </a:gridCol>
                <a:gridCol w="6705832">
                  <a:extLst>
                    <a:ext uri="{9D8B030D-6E8A-4147-A177-3AD203B41FA5}">
                      <a16:colId xmlns:a16="http://schemas.microsoft.com/office/drawing/2014/main" val="109187572"/>
                    </a:ext>
                  </a:extLst>
                </a:gridCol>
                <a:gridCol w="2700635">
                  <a:extLst>
                    <a:ext uri="{9D8B030D-6E8A-4147-A177-3AD203B41FA5}">
                      <a16:colId xmlns:a16="http://schemas.microsoft.com/office/drawing/2014/main" val="1376976590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1946557623"/>
                    </a:ext>
                  </a:extLst>
                </a:gridCol>
                <a:gridCol w="3135489">
                  <a:extLst>
                    <a:ext uri="{9D8B030D-6E8A-4147-A177-3AD203B41FA5}">
                      <a16:colId xmlns:a16="http://schemas.microsoft.com/office/drawing/2014/main" val="3595090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OBJETIVO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MEDIOS FÍSICOS DE TX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SDN</a:t>
                      </a:r>
                      <a:endParaRPr lang="es-C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TRABAJO GRUPAL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CONSULTAS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712192"/>
                  </a:ext>
                </a:extLst>
              </a:tr>
            </a:tbl>
          </a:graphicData>
        </a:graphic>
      </p:graphicFrame>
      <p:sp>
        <p:nvSpPr>
          <p:cNvPr id="21" name="CuadroTexto 20">
            <a:extLst>
              <a:ext uri="{FF2B5EF4-FFF2-40B4-BE49-F238E27FC236}">
                <a16:creationId xmlns:a16="http://schemas.microsoft.com/office/drawing/2014/main" id="{A82CE652-6B5D-EE9A-2C96-D974CF74E909}"/>
              </a:ext>
            </a:extLst>
          </p:cNvPr>
          <p:cNvSpPr txBox="1"/>
          <p:nvPr/>
        </p:nvSpPr>
        <p:spPr>
          <a:xfrm>
            <a:off x="3064753" y="8952707"/>
            <a:ext cx="159756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Atkinson Hyperlegible"/>
              </a:rPr>
              <a:t>⚠️ </a:t>
            </a:r>
            <a:r>
              <a:rPr lang="es-ES" sz="2400" b="1" dirty="0">
                <a:latin typeface="Atkinson Hyperlegible"/>
              </a:rPr>
              <a:t>Nota al margen:</a:t>
            </a:r>
          </a:p>
          <a:p>
            <a:r>
              <a:rPr lang="es-ES" sz="2400" dirty="0">
                <a:latin typeface="Atkinson Hyperlegible"/>
              </a:rPr>
              <a:t>“Esta clasificación es la base del curso: </a:t>
            </a:r>
            <a:r>
              <a:rPr lang="es-ES" sz="2400" b="1" dirty="0">
                <a:latin typeface="Atkinson Hyperlegible"/>
              </a:rPr>
              <a:t>guiado</a:t>
            </a:r>
            <a:r>
              <a:rPr lang="es-ES" sz="2400" dirty="0">
                <a:latin typeface="Atkinson Hyperlegible"/>
              </a:rPr>
              <a:t> significa que el medio limita/define la señal por su estructura física; </a:t>
            </a:r>
            <a:r>
              <a:rPr lang="es-ES" sz="2400" b="1" dirty="0">
                <a:latin typeface="Atkinson Hyperlegible"/>
              </a:rPr>
              <a:t>no guiado</a:t>
            </a:r>
            <a:r>
              <a:rPr lang="es-ES" sz="2400" dirty="0">
                <a:latin typeface="Atkinson Hyperlegible"/>
              </a:rPr>
              <a:t> significa que el canal es el espacio y entran factores como interferencia y propagación. Hoy solo fijamos el mapa; en las próximas unidades profundizamos.”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10BBC63F-27B6-8463-0376-521924FBA6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3321729"/>
              </p:ext>
            </p:extLst>
          </p:nvPr>
        </p:nvGraphicFramePr>
        <p:xfrm>
          <a:off x="4928207" y="3021354"/>
          <a:ext cx="10376750" cy="5931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2" descr="tipos-de-cable-red-">
            <a:extLst>
              <a:ext uri="{FF2B5EF4-FFF2-40B4-BE49-F238E27FC236}">
                <a16:creationId xmlns:a16="http://schemas.microsoft.com/office/drawing/2014/main" id="{18911FE8-63A0-E95C-44F8-8A2F1FAE2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66" y="6566990"/>
            <a:ext cx="3956946" cy="22309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or qué la radio FM usa frecuencias que terminan en un solo decimal par o  impar">
            <a:extLst>
              <a:ext uri="{FF2B5EF4-FFF2-40B4-BE49-F238E27FC236}">
                <a16:creationId xmlns:a16="http://schemas.microsoft.com/office/drawing/2014/main" id="{1879F14E-B730-34EA-B912-451BC4775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9771" y="5654675"/>
            <a:ext cx="4286250" cy="3143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nda Electromagnética - Composición y Polarización - Electrónica Unicrom">
            <a:extLst>
              <a:ext uri="{FF2B5EF4-FFF2-40B4-BE49-F238E27FC236}">
                <a16:creationId xmlns:a16="http://schemas.microsoft.com/office/drawing/2014/main" id="{EF80EA24-044E-C6DA-7818-AA900C2B1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8350" y="3081407"/>
            <a:ext cx="3971245" cy="24130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608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808</TotalTime>
  <Words>1763</Words>
  <Application>Microsoft Office PowerPoint</Application>
  <PresentationFormat>Personalizado</PresentationFormat>
  <Paragraphs>345</Paragraphs>
  <Slides>22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7" baseType="lpstr">
      <vt:lpstr>Arial</vt:lpstr>
      <vt:lpstr>Atkinson Hyperlegible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afgd3l2</cp:lastModifiedBy>
  <cp:revision>147</cp:revision>
  <dcterms:modified xsi:type="dcterms:W3CDTF">2026-02-24T08:24:39Z</dcterms:modified>
</cp:coreProperties>
</file>